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 id="371" r:id="rId122"/>
    <p:sldId id="372" r:id="rId123"/>
    <p:sldId id="373" r:id="rId124"/>
    <p:sldId id="374" r:id="rId125"/>
    <p:sldId id="375" r:id="rId126"/>
    <p:sldId id="376" r:id="rId127"/>
    <p:sldId id="377" r:id="rId128"/>
    <p:sldId id="378" r:id="rId129"/>
    <p:sldId id="379" r:id="rId130"/>
    <p:sldId id="380" r:id="rId131"/>
    <p:sldId id="381" r:id="rId132"/>
    <p:sldId id="382" r:id="rId133"/>
    <p:sldId id="383" r:id="rId134"/>
    <p:sldId id="384" r:id="rId135"/>
    <p:sldId id="385" r:id="rId136"/>
    <p:sldId id="386" r:id="rId137"/>
    <p:sldId id="387" r:id="rId138"/>
    <p:sldId id="388" r:id="rId139"/>
    <p:sldId id="389" r:id="rId140"/>
    <p:sldId id="390" r:id="rId141"/>
    <p:sldId id="391" r:id="rId142"/>
    <p:sldId id="392" r:id="rId143"/>
    <p:sldId id="393" r:id="rId144"/>
    <p:sldId id="394" r:id="rId145"/>
    <p:sldId id="395" r:id="rId146"/>
    <p:sldId id="396" r:id="rId147"/>
    <p:sldId id="397" r:id="rId148"/>
    <p:sldId id="398" r:id="rId149"/>
    <p:sldId id="399" r:id="rId150"/>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 Id="rId106" Type="http://schemas.openxmlformats.org/officeDocument/2006/relationships/slide" Target="slides/slide100.xml"/><Relationship Id="rId107" Type="http://schemas.openxmlformats.org/officeDocument/2006/relationships/slide" Target="slides/slide101.xml"/><Relationship Id="rId108" Type="http://schemas.openxmlformats.org/officeDocument/2006/relationships/slide" Target="slides/slide102.xml"/><Relationship Id="rId109" Type="http://schemas.openxmlformats.org/officeDocument/2006/relationships/slide" Target="slides/slide103.xml"/><Relationship Id="rId110" Type="http://schemas.openxmlformats.org/officeDocument/2006/relationships/slide" Target="slides/slide104.xml"/><Relationship Id="rId111" Type="http://schemas.openxmlformats.org/officeDocument/2006/relationships/slide" Target="slides/slide105.xml"/><Relationship Id="rId112" Type="http://schemas.openxmlformats.org/officeDocument/2006/relationships/slide" Target="slides/slide106.xml"/><Relationship Id="rId113" Type="http://schemas.openxmlformats.org/officeDocument/2006/relationships/slide" Target="slides/slide107.xml"/><Relationship Id="rId114" Type="http://schemas.openxmlformats.org/officeDocument/2006/relationships/slide" Target="slides/slide108.xml"/><Relationship Id="rId115" Type="http://schemas.openxmlformats.org/officeDocument/2006/relationships/slide" Target="slides/slide109.xml"/><Relationship Id="rId116" Type="http://schemas.openxmlformats.org/officeDocument/2006/relationships/slide" Target="slides/slide110.xml"/><Relationship Id="rId117" Type="http://schemas.openxmlformats.org/officeDocument/2006/relationships/slide" Target="slides/slide111.xml"/><Relationship Id="rId118" Type="http://schemas.openxmlformats.org/officeDocument/2006/relationships/slide" Target="slides/slide112.xml"/><Relationship Id="rId119" Type="http://schemas.openxmlformats.org/officeDocument/2006/relationships/slide" Target="slides/slide113.xml"/><Relationship Id="rId120" Type="http://schemas.openxmlformats.org/officeDocument/2006/relationships/slide" Target="slides/slide114.xml"/><Relationship Id="rId121" Type="http://schemas.openxmlformats.org/officeDocument/2006/relationships/slide" Target="slides/slide115.xml"/><Relationship Id="rId122" Type="http://schemas.openxmlformats.org/officeDocument/2006/relationships/slide" Target="slides/slide116.xml"/><Relationship Id="rId123" Type="http://schemas.openxmlformats.org/officeDocument/2006/relationships/slide" Target="slides/slide117.xml"/><Relationship Id="rId124" Type="http://schemas.openxmlformats.org/officeDocument/2006/relationships/slide" Target="slides/slide118.xml"/><Relationship Id="rId125" Type="http://schemas.openxmlformats.org/officeDocument/2006/relationships/slide" Target="slides/slide119.xml"/><Relationship Id="rId126" Type="http://schemas.openxmlformats.org/officeDocument/2006/relationships/slide" Target="slides/slide120.xml"/><Relationship Id="rId127" Type="http://schemas.openxmlformats.org/officeDocument/2006/relationships/slide" Target="slides/slide121.xml"/><Relationship Id="rId128" Type="http://schemas.openxmlformats.org/officeDocument/2006/relationships/slide" Target="slides/slide122.xml"/><Relationship Id="rId129" Type="http://schemas.openxmlformats.org/officeDocument/2006/relationships/slide" Target="slides/slide123.xml"/><Relationship Id="rId130" Type="http://schemas.openxmlformats.org/officeDocument/2006/relationships/slide" Target="slides/slide124.xml"/><Relationship Id="rId131" Type="http://schemas.openxmlformats.org/officeDocument/2006/relationships/slide" Target="slides/slide125.xml"/><Relationship Id="rId132" Type="http://schemas.openxmlformats.org/officeDocument/2006/relationships/slide" Target="slides/slide126.xml"/><Relationship Id="rId133" Type="http://schemas.openxmlformats.org/officeDocument/2006/relationships/slide" Target="slides/slide127.xml"/><Relationship Id="rId134" Type="http://schemas.openxmlformats.org/officeDocument/2006/relationships/slide" Target="slides/slide128.xml"/><Relationship Id="rId135" Type="http://schemas.openxmlformats.org/officeDocument/2006/relationships/slide" Target="slides/slide129.xml"/><Relationship Id="rId136" Type="http://schemas.openxmlformats.org/officeDocument/2006/relationships/slide" Target="slides/slide130.xml"/><Relationship Id="rId137" Type="http://schemas.openxmlformats.org/officeDocument/2006/relationships/slide" Target="slides/slide131.xml"/><Relationship Id="rId138" Type="http://schemas.openxmlformats.org/officeDocument/2006/relationships/slide" Target="slides/slide132.xml"/><Relationship Id="rId139" Type="http://schemas.openxmlformats.org/officeDocument/2006/relationships/slide" Target="slides/slide133.xml"/><Relationship Id="rId140" Type="http://schemas.openxmlformats.org/officeDocument/2006/relationships/slide" Target="slides/slide134.xml"/><Relationship Id="rId141" Type="http://schemas.openxmlformats.org/officeDocument/2006/relationships/slide" Target="slides/slide135.xml"/><Relationship Id="rId142" Type="http://schemas.openxmlformats.org/officeDocument/2006/relationships/slide" Target="slides/slide136.xml"/><Relationship Id="rId143" Type="http://schemas.openxmlformats.org/officeDocument/2006/relationships/slide" Target="slides/slide137.xml"/><Relationship Id="rId144" Type="http://schemas.openxmlformats.org/officeDocument/2006/relationships/slide" Target="slides/slide138.xml"/><Relationship Id="rId145" Type="http://schemas.openxmlformats.org/officeDocument/2006/relationships/slide" Target="slides/slide139.xml"/><Relationship Id="rId146" Type="http://schemas.openxmlformats.org/officeDocument/2006/relationships/slide" Target="slides/slide140.xml"/><Relationship Id="rId147" Type="http://schemas.openxmlformats.org/officeDocument/2006/relationships/slide" Target="slides/slide141.xml"/><Relationship Id="rId148" Type="http://schemas.openxmlformats.org/officeDocument/2006/relationships/slide" Target="slides/slide142.xml"/><Relationship Id="rId149" Type="http://schemas.openxmlformats.org/officeDocument/2006/relationships/slide" Target="slides/slide143.xml"/><Relationship Id="rId150" Type="http://schemas.openxmlformats.org/officeDocument/2006/relationships/slide" Target="slides/slide1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설치·업그레이드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설치·업그레이드 — 배포 시나리오와 마이그레이션</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신뢰와 통신 — SIC·ICA</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서버에 내장된 인증 기관 **ICA(Internal Certificate Authority)** 가 인증서를 발급 」</a:t>
            </a:r>
          </a:p>
        </p:txBody>
      </p:sp>
    </p:spTree>
  </p:cSld>
  <p:clrMapOvr>
    <a:masterClrMapping/>
  </p:clrMapOvr>
</p:sld>
</file>

<file path=ppt/slides/slide10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어느 방식을 고를까 — CPUSE·Advanced·Migration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**CPUSE** 는 같은 컴퓨터에서 그대로 올리는 가장 단순한 방식 」</a:t>
            </a:r>
          </a:p>
        </p:txBody>
      </p:sp>
    </p:spTree>
  </p:cSld>
  <p:clrMapOvr>
    <a:masterClrMapping/>
  </p:clrMapOvr>
</p:sld>
</file>

<file path=ppt/slides/slide10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공통 사전 점검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어느 방식이든 시작 전에 챙길 것이 있습니다. 현재 구성을 백업하고, 보류 중인 변경이 있으면 세션을 Publish 합니다(최신 published 데이터베이스 리비전만 업그레이드됨). 연결된 모든 SmartConsole을 닫 고, sk92449에서 최신 CPUSE를 깔며(Upgrade Tools 패키지를 지원하기 위함), 모든 소스 서버에서 Pre-Upgrade Verifier 를 돌려 문제를 고친 뒤 시작합니다. Management High Availability라면 Primary가 먼저 올라가 돌고 있어야 다른 서버를 올릴 수 있습니다.
그다음 Upgrade Tools를 준비합니다 — 인터넷에 연결돼 있으면 자동으로 최신 버전이 깔리고, 아니면 sk135172에서 R82 Upgrade Tools(CPUSE Offline 패키지)를 받아 깐 뒤 cpprod_util CPPROD_GetValue CPupgrade-tools-R82 BuildNumber 1 로 빌드 번호가 맞는지 확인합니다. migrate_server 는 항상 Check Point Cloud에 연결을 시도해 최신 도구를 보장 하므로, 인터넷이 없으면 수동 설치가 필요합니다.</a:t>
            </a:r>
          </a:p>
        </p:txBody>
      </p:sp>
    </p:spTree>
  </p:cSld>
  <p:clrMapOvr>
    <a:masterClrMapping/>
  </p:clrMapOvr>
</p:sld>
</file>

<file path=ppt/slides/slide10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공통 사전 점검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현재 구성을 [백업](03_Backing-Up-and-Restoring.html)하고, 보류 중인 변경이 있으면 세션을 Publish 」</a:t>
            </a:r>
          </a:p>
        </p:txBody>
      </p:sp>
    </p:spTree>
  </p:cSld>
  <p:clrMapOvr>
    <a:masterClrMapping/>
  </p:clrMapOvr>
</p:sld>
</file>

<file path=ppt/slides/slide10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Multi-Domain Server와 Multi-Domain Log Server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Multi-Domain Server(MDS) 도 같은 세 방식(CPUSE·Advanced·Migration)을 따르되, 규모가 크고 도메인이 여럿이라 단계가 더 촘촘 합니다. 핵심 순서는 Primary에서 Global Domain이 Active인지 확인하고 Primary MDS를 먼저 올린 뒤, 통신·SIC를 확인(sk179794)하고 Secondary를 올리는 것입니다. 업그레이드 중 Domain Management Server를 어떻게 다룰지 도 별도로 다뤄집니다(원문 "Managing Domain Management Servers During the Upgrade Process").
Multi-Domain Log Server(MDLS) 는 반드시 Multi-Domain Server를 먼저 올린 뒤, 같은 버전으로 올립니다. MDLS 역시 CPUSE·Advanced·Migration 세 방식이 있습니다.</a:t>
            </a:r>
          </a:p>
        </p:txBody>
      </p:sp>
    </p:spTree>
  </p:cSld>
  <p:clrMapOvr>
    <a:masterClrMapping/>
  </p:clrMapOvr>
</p:sld>
</file>

<file path=ppt/slides/slide10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Multi-Domain Server와 Multi-Domain Log Server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규모가 크고 도메인이 여럿이라 단계가 더 촘촘 」</a:t>
            </a:r>
          </a:p>
        </p:txBody>
      </p:sp>
    </p:spTree>
  </p:cSld>
  <p:clrMapOvr>
    <a:masterClrMapping/>
  </p:clrMapOvr>
</p:sld>
</file>

<file path=ppt/slides/slide10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Endpoint 서버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Endpoint Security Management Server 와 Endpoint Policy Server 도 동일한 패턴 — CPUSE·Advanced Upgrade·Migration — 으로 R80.20 이상에서 R82으로 올립니다. Management High Availability 구성이라면 일반 관리 서버와 마찬가지로 Primary를 먼저 올리고 통신·SIC를 확인한 뒤 Secondary 를 올립니다.</a:t>
            </a:r>
          </a:p>
        </p:txBody>
      </p:sp>
    </p:spTree>
  </p:cSld>
  <p:clrMapOvr>
    <a:masterClrMapping/>
  </p:clrMapOvr>
</p:sld>
</file>

<file path=ppt/slides/slide10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Endpoint 서버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Primary를 먼저 올리고 통신·SIC를 확인한 뒤 Secondary 」</a:t>
            </a:r>
          </a:p>
        </p:txBody>
      </p:sp>
    </p:spTree>
  </p:cSld>
  <p:clrMapOvr>
    <a:masterClrMapping/>
  </p:clrMapOvr>
</p:sld>
</file>

<file path=ppt/slides/slide10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업그레이드 보고서로 확인하기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세 방식 모두, R80.20.M1·R80.20·R80.20.M2·R80.30 이상에서 R82으로 올릴 때 각 단계마다 업그레이드 보고서가 생성 됩니다 — Gaia Portal에서 실시간으로 보거나 $MDS_FWDIR/log/upgrade_report-&lt;날짜시간&gt;.html 에서 확인합니다. 보고서의 "전에 고칠 항목"을 모두 해결한 뒤에야 안전하게 진행하세요. 업그레이드가 끝나면 기록해 둔 커스텀 설정을 새 파일에 직접 다시 적용 하는 것을 잊지 마세요(옛 파일을 복사하면 안 됨).
관리 서버를 모두 올렸다면, 이제 그것이 관리하는 장비를 올릴 차례입니다 — Security Gateway·클러스터 업그레이드로 넘어갑니다.</a:t>
            </a:r>
          </a:p>
        </p:txBody>
      </p:sp>
    </p:spTree>
  </p:cSld>
  <p:clrMapOvr>
    <a:masterClrMapping/>
  </p:clrMapOvr>
</p:sld>
</file>

<file path=ppt/slides/slide10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업그레이드 보고서로 확인하기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단계마다 업그레이드 보고서가 생성 」</a:t>
            </a:r>
          </a:p>
        </p:txBody>
      </p:sp>
    </p:spTree>
  </p:cSld>
  <p:clrMapOvr>
    <a:masterClrMapping/>
  </p:clrMapOvr>
</p:sld>
</file>

<file path=ppt/slides/slide10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Security Gateway·클러스터 업그레이드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관리 서버를 올렸다면 이제 그것이 관리하는 장비 차례입니다. 이 장은 단일 Security Gateway·VSX Gateway, 그리고 ClusterXL·VSX·VRRP 클러스터와 Full High Availability 클러스터를 R82으로 올리는 흐름을 다룹니다. 단일 게이트웨이는 단순하지만, 클러스터는 "다운타임을 얼마나 허용하느냐"에 따라 방식이 갈리는 것이 핵심입니다. 세부 절차는 원문 해당 절을 참고하세요.</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성능과 가속 — CoreXL·SecureXL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게이트웨이의 처리량을 끌어올리는 두 기술이 자주 언급됩니다. CoreXL 은 멀티코어에서 Firewall 커널을 여러 벌 복제해 코어마다 병렬로 돌리는 기술이고(각 복제본이 CoreXL Firewall Instance, 들어오는 트래픽을 분배하는 부분이 CoreXL SND), SecureXL 은 게이트웨이를 지나는 IPv4·IPv6 트래픽을 가속 합니다. 어느 것이든 업그레이드·설치 후 게이트웨이 성능에 직결되는 기반 기술입니다.</a:t>
            </a:r>
          </a:p>
        </p:txBody>
      </p:sp>
    </p:spTree>
  </p:cSld>
  <p:clrMapOvr>
    <a:masterClrMapping/>
  </p:clrMapOvr>
</p:sld>
</file>

<file path=ppt/slides/slide1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시작 전 — 관리 서버부터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다시 강조하지만 게이트웨이·Cluster Member를 올리기 전에 반드시 관리 서버와 Log Server를 먼저 올려야 합니다(앞 장). 그다음 백업을 받고, 필요하면 게이트웨이 라이선스를 올리고(라이선스 관리), VSX Cluster라면 관리 서버에서 VSX Cluster 객체 구성을 R82으로 먼저 올립 니다.</a:t>
            </a:r>
          </a:p>
        </p:txBody>
      </p:sp>
    </p:spTree>
  </p:cSld>
  <p:clrMapOvr>
    <a:masterClrMapping/>
  </p:clrMapOvr>
</p:sld>
</file>

<file path=ppt/slides/slide1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시작 전 — 관리 서버부터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게이트웨이·Cluster Member를 올리기 전에 반드시 관리 서버와 Log Server를 먼저 올려야 」</a:t>
            </a:r>
          </a:p>
        </p:txBody>
      </p:sp>
    </p:spTree>
  </p:cSld>
  <p:clrMapOvr>
    <a:masterClrMapping/>
  </p:clrMapOvr>
</p:sld>
</file>

<file path=ppt/slides/slide1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단일 Security Gateway·VSX Gateway 업그레이드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단일 장비는 CPUSE나 Central Deployment(권장)로 올립니다. Central Deployment는 SmartConsole에서 Check Point Cloud나 Package Repository의 패키지를 장비에 배포 하므로 여러 대를 한꺼번에 다루기 좋고, CPUSE는 각 Gaia에서 직접 올릴 때 씁니다. VSX Gateway도 CPUSE로 올릴 수 있되, 앞서 말한 대로 관리 서버 쪽 VSX 객체 구성을 먼저 R82으로 맞춰 두어야 합니다.</a:t>
            </a:r>
          </a:p>
        </p:txBody>
      </p:sp>
    </p:spTree>
  </p:cSld>
  <p:clrMapOvr>
    <a:masterClrMapping/>
  </p:clrMapOvr>
</p:sld>
</file>

<file path=ppt/slides/slide1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단일 Security Gateway·VSX Gateway 업그레이드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Central Deployment는 SmartConsole에서 Check Point Cloud나 Package Repository의 패키지를 장비에 배포 」</a:t>
            </a:r>
          </a:p>
        </p:txBody>
      </p:sp>
    </p:spTree>
  </p:cSld>
  <p:clrMapOvr>
    <a:masterClrMapping/>
  </p:clrMapOvr>
</p:sld>
</file>

<file path=ppt/slides/slide1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클러스터 업그레이드 계획</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클러스터가 까다로운 이유는 분명합니다 — 업그레이드는 멤버의 모든 Check Point 서비스를 멈추므로, 그동안 클러스터가 연결을 검사·동기화하지 못 합니다. 게다가 서로 다른 버전의 멤버는 연결을 동기화하지 못 합니다. 그래서 다운타임 허용 범위에 맞춰 방식을 고릅니다.
시작 전 점검도 더 깐깐합니다. 전체 유지보수 창(maintenance window)을 잡아 업그레이드 후 커스텀 설정을 다시 적용할 시간을 확보 하고(기본 파일로 덮어써 커스텀이 사라지면 멤버가 서로를 못 보거나 트래픽이 끊길 수 있음), 모든 멤버에서 필수 커널 파라미터 값이 같은지 확인 합니다 — Cluster Member는 cphaprob mmagic 로 "MAC magic"·"MAC forward magic"을, VSX Cluster Member는 fwha_add_vsid_to_ccp_mac 값을 봅니다(sk25977).</a:t>
            </a:r>
          </a:p>
        </p:txBody>
      </p:sp>
    </p:spTree>
  </p:cSld>
  <p:clrMapOvr>
    <a:masterClrMapping/>
  </p:clrMapOvr>
</p:sld>
</file>

<file path=ppt/slides/slide1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클러스터 업그레이드 계획</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업그레이드는 멤버의 모든 Check Point 서비스를 멈추므로, 그동안 클러스터가 연결을 검사·동기화하지 못 」</a:t>
            </a:r>
          </a:p>
        </p:txBody>
      </p:sp>
    </p:spTree>
  </p:cSld>
  <p:clrMapOvr>
    <a:masterClrMapping/>
  </p:clrMapOvr>
</p:sld>
</file>

<file path=ppt/slides/slide1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세 가지 클러스터 업그레이드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다운타임을 기준으로 세 갈래입니다. ClusterXL·VSX Cluster·VRRP(Gaia 위 3rd party) 클러스터 모두에 쓸 수 있습니다.
Multi-Version Cluster(MVC) Upgrade 는 연결 유지가 최우선일 때 고릅니다. 업그레이드 전에 시작된 연결을 새 버전 멤버와 동기화해 끊김을 보장하지 않습니다 — 즉 연결 페일오버가 보장 되고 다운타임 창도 필요 없으며 소요 시간도 짧습니다. 다만 특정 업그레이드 경로만 지원하고, 페일오버 뒤 살아남지 못하는 연결 유형이 많 다는 제약이 있습니다(원문의 지원 버전·제한 절 확인). Gateway 모드와 VSX 모드 절차가 각각 있습니다.</a:t>
            </a:r>
          </a:p>
        </p:txBody>
      </p:sp>
    </p:spTree>
  </p:cSld>
  <p:clrMapOvr>
    <a:masterClrMapping/>
  </p:clrMapOvr>
</p:sld>
</file>

<file path=ppt/slides/slide1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세 가지 클러스터 업그레이드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**Multi-Version Cluster(MVC) Upgrade** 는 연결 유지가 최우선일 때 」</a:t>
            </a:r>
          </a:p>
        </p:txBody>
      </p:sp>
    </p:spTree>
  </p:cSld>
  <p:clrMapOvr>
    <a:masterClrMapping/>
  </p:clrMapOvr>
</p:sld>
</file>

<file path=ppt/slides/slide1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Full High Availability 클러스터 업그레이드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Full High Availability 클러스터는 관리 서버와 게이트웨이가 같은 두 appliance에 얹혀 있어 업그레이드 순서가 특별합니다. 관리 서버 업그레이드와 클러스터 업그레이드의 성격을 모두 갖 기 때문에, 원문 "Upgrading a Full High Availability Cluster" 절의 순서를 그대로 따라야 합니다.
여기까지가 표준 설치·업그레이드입니다. 이제 평범하지 않은 상황들을 다룹니다 — 먼저 관리 서버 특수 시나리오로 넘어갑니다.</a:t>
            </a:r>
          </a:p>
        </p:txBody>
      </p:sp>
    </p:spTree>
  </p:cSld>
  <p:clrMapOvr>
    <a:masterClrMapping/>
  </p:clrMapOvr>
</p:sld>
</file>

<file path=ppt/slides/slide11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Full High Availability 클러스터 업그레이드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 업그레이드와 클러스터 업그레이드의 성격을 모두 갖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성능과 가속 — CoreXL·SecureXL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**CoreXL** 은 멀티코어에서 Firewall 커널을 여러 벌 복제해 코어마다 병렬로 돌리는 」</a:t>
            </a:r>
          </a:p>
        </p:txBody>
      </p:sp>
    </p:spTree>
  </p:cSld>
  <p:clrMapOvr>
    <a:masterClrMapping/>
  </p:clrMapOvr>
</p:sld>
</file>

<file path=ppt/slides/slide1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관리 서버 특수 시나리오</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표준 설치·업그레이드를 벗어난, 데이터를 옮기고 도메인을 다루는 상황들이 있습니다. 이 장은 Domain 백업·복원, Domain Management Server를 옮기기, 관리 서버 사이의 데이터베이스 이전, Multi-Domain Server와 Domain의 IP 변경 같은 관리 서버 특수 시나리오를 개념 위주로 정리합니다. 이들 대부분은 Management API나 Upgrade Tools의 migrate_server 로 수행합니다. 세부 절차는 원문 해당 절과 Check Point Management API Reference를 참고하세요.</a:t>
            </a:r>
          </a:p>
        </p:txBody>
      </p:sp>
    </p:spTree>
  </p:cSld>
  <p:clrMapOvr>
    <a:masterClrMapping/>
  </p:clrMapOvr>
</p:sld>
</file>

<file path=ppt/slides/slide1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Domain 백업과 복원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Multi-Domain 환경에서는 도메인 단위로 백업·복원할 수 있습니다. backup-domain API로 한 Domain을 백업하고, 나중에 같은 Multi-Domain Server에서만 복원 할 수 있습니다(Global Policy가 할당된 Domain은 백업 때 Global Domain Revision을 purge하지 않은 경우에만 복원 가능).
복원은 순서가 정해져 있습니다. 먼저 restore-domain 을 verify-only 플래그로 돌려 복원이 가능한지 확인 하고, 현재 Domain을 삭제(SmartConsole 또는 delete domain API)한 뒤, restore-domain 으로 Active Domain Management Server를 복원 합니다. 그다음 Standby Domain Management Server와 Domain Log Server를 복원하는데, 이들은 반드시 백업 당시와 같은 IP 를 가져야 하며 set-domain API로 백업 파일 경로를 지정해 다시 붙입니다.</a:t>
            </a:r>
          </a:p>
        </p:txBody>
      </p:sp>
    </p:spTree>
  </p:cSld>
  <p:clrMapOvr>
    <a:masterClrMapping/>
  </p:clrMapOvr>
</p:sld>
</file>

<file path=ppt/slides/slide1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Domain 백업과 복원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`backup-domain` API로 한 Domain을 백업하고, 나중에 같은 Multi-Domain Server에서만 복원 」</a:t>
            </a:r>
          </a:p>
        </p:txBody>
      </p:sp>
    </p:spTree>
  </p:cSld>
  <p:clrMapOvr>
    <a:masterClrMapping/>
  </p:clrMapOvr>
</p:sld>
</file>

<file path=ppt/slides/slide1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Domain·데이터베이스 옮기기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여러 이전 시나리오가 migrate_server 또는 API로 지원됩니다. Domain Management Server를 R82 Multi-Domain Server 사이에서 옮기 거나, R82 Security Management Server 사이에서 데이터베이스를 옮기 거나, Security Management Server의 데이터베이스를 Multi-Domain Server의 한 Domain으로(또는 그 반대로) 옮길 수 있습니다. 이들 작업에는 항상 sk135172의 최신 Upgrade Tools 를 써야 합니다. 단일 관리에서 Multi-Domain으로 옮겨 가거나, 반대로 한 도메인을 떼어 독립 관리 서버로 만들 때 쓰는 길입니다.</a:t>
            </a:r>
          </a:p>
        </p:txBody>
      </p:sp>
    </p:spTree>
  </p:cSld>
  <p:clrMapOvr>
    <a:masterClrMapping/>
  </p:clrMapOvr>
</p:sld>
</file>

<file path=ppt/slides/slide1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Domain·데이터베이스 옮기기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**Domain Management Server를 R82 Multi-Domain Server 사이에서 옮기** 」</a:t>
            </a:r>
          </a:p>
        </p:txBody>
      </p:sp>
    </p:spTree>
  </p:cSld>
  <p:clrMapOvr>
    <a:masterClrMapping/>
  </p:clrMapOvr>
</p:sld>
</file>

<file path=ppt/slides/slide1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Multi-Domain Server·Domain의 IP 변경</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운영 중 IP를 바꿔야 할 때도 있습니다. Multi-Domain Server나 Multi-Domain Log Server의 IP 변경, Domain Management Server나 Domain Log Server의 IP 변경 이 각각 별도 절차로 다뤄집니다. IP는 관리 환경 전체의 통신·SIC와 얽혀 있으므로, 한 서버의 IP를 바꾸면 연관된 서버들에도 영향이 미친다는 점을 염두에 두고 원문 절차를 그대로 따라야 합니다.
이런 작업들은 대개 일회성·고위험이라, 반드시 백업을 먼저 받고 진행하세요. 다음은 게이트웨이 쪽의 특수 배포 — Monitor·Bridge Mode입니다.</a:t>
            </a:r>
          </a:p>
        </p:txBody>
      </p:sp>
    </p:spTree>
  </p:cSld>
  <p:clrMapOvr>
    <a:masterClrMapping/>
  </p:clrMapOvr>
</p:sld>
</file>

<file path=ppt/slides/slide12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Multi-Domain Server·Domain의 IP 변경</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**Multi-Domain Server나 Multi-Domain Log Server의 IP 변경**, **Domain Management Server나 Domain Log Server의 IP 변경** 」</a:t>
            </a:r>
          </a:p>
        </p:txBody>
      </p:sp>
    </p:spTree>
  </p:cSld>
  <p:clrMapOvr>
    <a:masterClrMapping/>
  </p:clrMapOvr>
</p:sld>
</file>

<file path=ppt/slides/slide1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Security Gateway 특수 시나리오 — Monitor·Bridge Mode</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게이트웨이를 평범하게 길목에 끼우는 것 말고도, 기존 환경을 건드리지 않고 트래픽을 관찰하거나, IP 구조를 바꾸지 않고 보안 장비를 끼워 넣는 특수 배포가 있습니다. 이 장은 Monitor Mode, Bridge Mode, 그리고 게이트웨이가 부팅·업그레이드 중에도 스스로를 지키는 Security Before Firewall Activation 을 다룹니다. 세부 절차는 원문 해당 절과 R82 Gaia 관리자 가이드를 참고하세요.</a:t>
            </a:r>
          </a:p>
        </p:txBody>
      </p:sp>
    </p:spTree>
  </p:cSld>
  <p:clrMapOvr>
    <a:masterClrMapping/>
  </p:clrMapOvr>
</p:sld>
</file>

<file path=ppt/slides/slide1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Monitor Mode — 환경을 건드리지 않고 관찰하기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Monitor Mode 는 운영 환경을 바꾸지 않고 네트워크 트래픽을 분석 하는 배포입니다. 게이트웨이 인터페이스 하나를 스위치의 Mirror Port(SPAN Port)에 연결해, 복제된 트래픽을 듣기만 합니다. 그 인터페이스에서는 어떤 보안 정책도 집행하지 않고(prevent/drop/reject 없음), 도착한 패킷을 전부 종료할 뿐 다시 내보내지 않 습니다. Software Blade의 성능을 평가하거나, 애플리케이션 사용을 상시 모니터링할 때 유용합니다.
장점은 분명합니다 — 운영 환경에 위험이 없고, 설정이 최소이며, 값비싼 TAP 장비가 필요 없 습니다.</a:t>
            </a:r>
          </a:p>
        </p:txBody>
      </p:sp>
    </p:spTree>
  </p:cSld>
  <p:clrMapOvr>
    <a:masterClrMapping/>
  </p:clrMapOvr>
</p:sld>
</file>

<file path=ppt/slides/slide1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Monitor Mode — 환경을 건드리지 않고 관찰하기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**Monitor Mode** 는 운영 환경을 바꾸지 않고 네트워크 트래픽을 분석 」</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Software Blade — 기능의 단위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Point의 기능은 Software Blade 단위로 켜고 끕니다. 게이트웨이 쪽 Blade는 트래픽의 특정 측면을 검사 하고(IPS·Anti-Virus·Anti-Bot·Application Control·URL Filtering·IPsec VPN·Mobile Access·Threat Emulation 등), 관리 서버 쪽 Blade는 관리 기능 을 더합니다(Network Policy Management·Endpoint Policy Management·Logging &amp; Status·Compliance·Provisioning 등). 어떤 Blade를 켜느냐가 곧 그 장비의 역할이 되므로, 설치 후 첫 구성에서 정합니다.
이 용어들을 손에 쥐었다면, 이제 시작하기 — 배포 시나리오로 넘어가 R82을 어떤 형태로 펼칠지부터 정해 봅시다.</a:t>
            </a:r>
          </a:p>
        </p:txBody>
      </p:sp>
    </p:spTree>
  </p:cSld>
  <p:clrMapOvr>
    <a:masterClrMapping/>
  </p:clrMapOvr>
</p:sld>
</file>

<file path=ppt/slides/slide1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Bridge Mode — IP 구조를 그대로 둔 채 끼워 넣기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기존 네트워크를 IP가 다른 여러 네트워크로 나눌 수 없을 때 Bridge Mode 로 게이트웨이(또는 ClusterXL)를 설치 합니다. Bridge Mode의 게이트웨이는 Layer 3 트래픽에 보이지 않 습니다 — 한 bridge subordinate 인터페이스로 트래픽이 들어오면 게이트웨이가 그것을 검사한 뒤 두 번째 subordinate 인터페이스로 넘깁 니다. 즉 라우팅 구조를 다시 짜지 않고도 두 포트 사이에 보안 검사를 끼워 넣는 셈입니다(Gaia의 Bridge 인터페이스 개념과 같은 맥락).
Bridge Mode는 단일 Security Gateway뿐 아니라 ClusterXL에도 구성 할 수 있습니다 — 스위치 두 대를 쓰는 Active/Standby, 스위치 두세넷 대를 쓰는 Active/Active 토폴로지가 있습니다. Firewall·IPS·URL Filtering·DLP·Anti-Bot·Anti-Virus·Application Control 등 많은 Blade가 지원되되, HTTPS Inspection·Identity Awareness·일부 Anti-Virus 기능은 조건부 입니다(원문 표의 각주 참고). 그밖에 특정 프로토콜의 Ethernet 프레임을 허용·차단하기, Bridge 인터페이스를 통한 라우팅·관리, IPv6 Neighbor Discovery, Link State Propagation(LSP) 같은 세부 동작을 함께 구성합니다. LSP는 한쪽 링크가 끊기면 반대쪽도 내려 페일오버가 제때 일어나게 하는 기능으로, Bridge 환경에서 중요합니다.</a:t>
            </a:r>
          </a:p>
        </p:txBody>
      </p:sp>
    </p:spTree>
  </p:cSld>
  <p:clrMapOvr>
    <a:masterClrMapping/>
  </p:clrMapOvr>
</p:sld>
</file>

<file path=ppt/slides/slide1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Bridge Mode — IP 구조를 그대로 둔 채 끼워 넣기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기존 네트워크를 IP가 다른 여러 네트워크로 나눌 수 없을 때 **Bridge Mode** 로 게이트웨이(또는 ClusterXL)를 설치 」</a:t>
            </a:r>
          </a:p>
        </p:txBody>
      </p:sp>
    </p:spTree>
  </p:cSld>
  <p:clrMapOvr>
    <a:masterClrMapping/>
  </p:clrMapOvr>
</p:sld>
</file>

<file path=ppt/slides/slide1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Security Before Firewall Activation — 부팅·전환 중의 보호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게이트웨이가 정책을 아직 못 받은 순간에도 무방비여선 안 됩니다. Boot Security 는 부팅 중 게이트웨이와 그 네트워크를 보호 합니다 — Linux 커널의 IP Forwarding을 끄고 Default Filter Policy 를 적재 해, 정책이 처음 설치되기 전이나 정책 적재에 실패했을 때를 메웁니다(Default Filter 템플릿이 세 가지 있음).
그다음 단계가 The Initial Policy 입니다. 관리자가 처음으로 정책을 설치하기 전까지는 Initial Policy가 보안을 집행 하는데, Default Filter에 미리 정의된 implied rule을 더해 대부분의 통신을 막되 정책 설치에 필요한 통신만 허용 합니다. 특히 Check Point 제품 업그레이드, 게이트웨이의 SIC 인증서 리셋, 라이선스 만료 시에도 Initial Policy가 게이트웨이를 보호 합니다 — 이때는 Initial Policy가 사용자 정의 정책을 덮어씁니다. 그래서 업그레이드나 SIC 재설정 중에도 게이트웨이가 완전히 열려 버리는 일이 없습니다. 만약 재부팅이 완료되지 않으면 원문 "Troubleshooting: Cannot Complete Reboot" 절을 참고하세요.</a:t>
            </a:r>
          </a:p>
        </p:txBody>
      </p:sp>
    </p:spTree>
  </p:cSld>
  <p:clrMapOvr>
    <a:masterClrMapping/>
  </p:clrMapOvr>
</p:sld>
</file>

<file path=ppt/slides/slide1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Security Before Firewall Activation — 부팅·전환 중의 보호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**Boot Security** 는 부팅 중 게이트웨이와 그 네트워크를 보호 」</a:t>
            </a:r>
          </a:p>
        </p:txBody>
      </p:sp>
    </p:spTree>
  </p:cSld>
  <p:clrMapOvr>
    <a:masterClrMapping/>
  </p:clrMapOvr>
</p:sld>
</file>

<file path=ppt/slides/slide1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라이선스 관리와 클라우드 서비스</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Check Point의 기능은 라이선스가 떠받칩니다 — 설치·업그레이드 곳곳에서 "유효한 라이선스를 넣으라"는 말이 나왔던 이유입니다. 이 장은 라이선스를 어디서 보고·더하고·지우는지, IP가 바뀌면 어떻게 옮기는지, 옛 도구 SmartUpdate 는 언제 쓰는지, 그리고 Check Point 클라우드 서비스가 무엇을 자동으로 주고받는지 를 정리합니다. 세부 절차는 원문 해당 절과 R82 CLI Reference Guide를 참고하세요.</a:t>
            </a:r>
          </a:p>
        </p:txBody>
      </p:sp>
    </p:spTree>
  </p:cSld>
  <p:clrMapOvr>
    <a:masterClrMapping/>
  </p:clrMapOvr>
</p:sld>
</file>

<file path=ppt/slides/slide1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라이선스를 다루는 네 갈래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라이선스는 여러 곳에서 관리할 수 있습니다. SmartConsole 에서 활성화·추가·삭제 하고, Gaia Portal(Maintenance &gt; Licenses)에서 추가·삭제 하며, Gaia Clish·Expert 모드 에서는 cplic 명령 으로 더하고 지웁니다. 게이트웨이가 인터넷에 연결돼 있으면 SmartUpdate 없이도 스스로 라이선스·계약을 받아 갱신 하지만, 연결이 없는 게이트웨이라면 SmartUpdate로 추가·삭제·attach·detach 합니다.</a:t>
            </a:r>
          </a:p>
        </p:txBody>
      </p:sp>
    </p:spTree>
  </p:cSld>
  <p:clrMapOvr>
    <a:masterClrMapping/>
  </p:clrMapOvr>
</p:sld>
</file>

<file path=ppt/slides/slide1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라이선스를 다루는 네 갈래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 에서 활성화·추가·삭제 」</a:t>
            </a:r>
          </a:p>
        </p:txBody>
      </p:sp>
    </p:spTree>
  </p:cSld>
  <p:clrMapOvr>
    <a:masterClrMapping/>
  </p:clrMapOvr>
</p:sld>
</file>

<file path=ppt/slides/slide1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라이선스 상태 읽기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SmartConsole의 Gateways &amp; Servers에서 Licenses 열을 켜면 객체별 라이선스 상태 를 한눈에 봅니다. 전반 상태는 OK(모든 Blade 라이선스 유효), Not Activated(SIC 수립 후 첫 15일 동안만 가능하며 이후엔 오류), Error with N blade(s)(미설치·무효), Warning with N blade(s), N/A 로 나뉩니다. 각 Software Blade 단위로는 Active(활성·유효), Available(비활성·유효), No License(활성인데 무효), Expired(만료), About to Expire(30일 이내, 평가판은 7일 이내 만료 예정), Quota Exceeded/Warning(쿼터 초과·90% 도달) 같은 상태를 보여 줍니다.
이 정보는 License Status·License Inventory 보고서로 보고 Excel·PDF로 내보낼 수 있습니다 — Gateways &amp; Servers의 Actions &gt; License Report, 또는 Logs &amp; Events 뷰의 Views·Reports에서 띄우고 필터를 걸어 객체·계약 만료일을 추적합니다. VSX는 Virtual System·Virtual Router 객체가 아니라 VSX Gateway·VSX Cluster 객체를 골라야 라이선스를 제대로 봅니다.</a:t>
            </a:r>
          </a:p>
        </p:txBody>
      </p:sp>
    </p:spTree>
  </p:cSld>
  <p:clrMapOvr>
    <a:masterClrMapping/>
  </p:clrMapOvr>
</p:sld>
</file>

<file path=ppt/slides/slide1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라이선스 상태 읽기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Licenses 열을 켜면 객체별 라이선스 상태 」</a:t>
            </a:r>
          </a:p>
        </p:txBody>
      </p:sp>
    </p:spTree>
  </p:cSld>
  <p:clrMapOvr>
    <a:masterClrMapping/>
  </p:clrMapOvr>
</p:sld>
</file>

<file path=ppt/slides/slide1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IP가 바뀌면 — 라이선스 옮기기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라이선스는 서버의 주 IP 주소에 대해 발급 됩니다. 그래서 서버 IP를 바꿨거나 IP가 다른 서버로 데이터베이스를 옮겼다면 라이선스를 다시 맞춰야 합니다(관리 서버 IP 변경과 함께 일어나는 일).
흐름은 어느 서버든 비슷합니다 — User Center에서 새 IP로 새 라이선스를 발급해 설치하고, 옛 IP의 라이선스를 제거 합니다. Security Management Server·전용 Log/SmartEvent Server라면 cpstop 후 cpstart 로 서비스를 재시작 하고, SmartConsole에서 객체의 Network Management에서 IP·토폴로지를 갱신한 뒤 Install database 합니다(전용 Log/SmartEvent Server는 그 로그를 보내는 게이트웨이들에 Access Control 정책도 다시 설치). Multi-Domain Server·MDLS는 Leading Interface 변경 절차를 함께 따릅니다. 마지막으로 DNS 서버에서 호스트 이름을 새 IP에 매핑 하는 것을 잊지 마세요.</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Software Blade — 기능의 단위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 쪽 Blade는 트래픽의 특정 측면을 검사 」</a:t>
            </a:r>
          </a:p>
        </p:txBody>
      </p:sp>
    </p:spTree>
  </p:cSld>
  <p:clrMapOvr>
    <a:masterClrMapping/>
  </p:clrMapOvr>
</p:sld>
</file>

<file path=ppt/slides/slide1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IP가 바뀌면 — 라이선스 옮기기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 라이선스는 서버의 주 IP 주소에 대해 발급 」</a:t>
            </a:r>
          </a:p>
        </p:txBody>
      </p:sp>
    </p:spTree>
  </p:cSld>
  <p:clrMapOvr>
    <a:masterClrMapping/>
  </p:clrMapOvr>
</p:sld>
</file>

<file path=ppt/slides/slide1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옛 도구 SmartUpdate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SmartUpdate 는 라이선스와 계약을 관리하던 옛 GUI 클라이언트 입니다. 게이트웨이가 인터넷에 연결돼 있으면 굳이 쓸 필요가 없지만, 연결이 없는 환경에서는 여전히 유용 합니다. SmartUpdate에서는 Licenses &amp; Contracts Repository 에 새 라이선스를 더하고·지우고, 게이트웨이에 attach·detach하고, 게이트웨이에서 라이선스를 가져오고(Get), 파일로 내보내고, 만료 라이선스를 점검 할 수 있습니다. Quantum Spark appliance처럼 SmartConsole에서 라이선스가 안 보이는 경우의 우회 수단 으로도 SmartUpdate를 씁니다. 세부 작업은 원문 "Using Legacy SmartUpdate" 절을 참고하세요.</a:t>
            </a:r>
          </a:p>
        </p:txBody>
      </p:sp>
    </p:spTree>
  </p:cSld>
  <p:clrMapOvr>
    <a:masterClrMapping/>
  </p:clrMapOvr>
</p:sld>
</file>

<file path=ppt/slides/slide1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옛 도구 SmartUpdate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라이선스와 계약을 관리하던 옛 GUI 클라이언트 」</a:t>
            </a:r>
          </a:p>
        </p:txBody>
      </p:sp>
    </p:spTree>
  </p:cSld>
  <p:clrMapOvr>
    <a:masterClrMapping/>
  </p:clrMapOvr>
</p:sld>
</file>

<file path=ppt/slides/slide1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Check Point 클라우드 서비스 — 자동 다운로드·데이터 전송</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제품은 클라우드 서비스와 정보를 주고받습니다. Automatic Downloads 는 첫 구성 마법사의 Products 페이지에서 켜고 끄 며, 켜 두기를 권장합니다 — 그래야 Blade Contracts(Software Blade의 연간 라이선스), CPUSE 업그레이드, 그리고 Application Control·URL Filtering·Threat Prevention(Anti-Bot·Anti-Virus·Anti-Spam·IPS·Threat Emulation)·HTTPS Inspection·Compliance 등이 필요로 하는 데이터 업데이트 를 받을 수 있기 때문입니다(유효한 Blade contract가 없으면 해당 Blade는 제한적으로만 동작). 이 기능은 관리 서버·Multi-Domain Server·Log Server·게이트웨이에 적용되며, 마법사에서 꺼 뒀다면 SmartConsole의 Menu &gt; Global properties &gt; Security Management Access에서 "Automatically download Contracts and other important data" 로 다시 켤 수 있습니다(sk94508).
반대 방향인 Sending Data to Check Point 는 첫 구성 마법사 Summary 페이지에서 정하며 기본으로 켜져 있습니다(CPUSE 통계에 필요). 이 설정은 Check Point User Center Synchronization Tool을 켜, 게이트웨이의 정보로 User Center 계정을 갱신하고 SKU를 실제 배포에 매핑 합니다. 관리 서버의 이 설정은 그것이 관리하는 모든 게이트웨이(R77 이상)에 적용되며, SmartConsole의 같은 Global properties에서 "Improve product experience by sending data to Check Point"로 끄고 켤 수 있습니다(sk94509).</a:t>
            </a:r>
          </a:p>
        </p:txBody>
      </p:sp>
    </p:spTree>
  </p:cSld>
  <p:clrMapOvr>
    <a:masterClrMapping/>
  </p:clrMapOvr>
</p:sld>
</file>

<file path=ppt/slides/slide1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Check Point 클라우드 서비스 — 자동 다운로드·데이터 전송</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**Automatic Downloads** 는 첫 구성 마법사의 Products 페이지에서 켜고 끄 」</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시작하기 — 배포 시나리오</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R82을 설치하거나 업그레이드하기 전에, 무엇을 어디에 어떻게 펼칠지부터 정하는 것 이 첫걸음입니다. 이 장은 시작 전 점검 사항과, Check Point가 지원하는 네 가지 배포 시나리오를 그림으로 풀어 설명합니다. 이 가이드는 appliance와 open server에 Gaia 운영체제를 올려 R82을 운영하는 관리자 를 위한 것입니다.</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시작하기 전에 — 두 가지는 꼭</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설치든 업그레이드든, 손대기 전에 반드시 두 가지를 해야 합니다.
처음 도입하는 고객이라면 Check Point User Center 에서 사용자·계정을 관리하고, 제품을 활성화하고, 지원을 받고, 서비스 요청을 열고, 기술 지식 베이스를 검색할 수 있습니다.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시작하기 전에 — 두 가지는 꼭</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디스크에 제품을 깔 공간이 충분한지 자동으로 확인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네 가지 배포 시나리오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제품은 상황에 따라 여러 형태로 펼칠 수 있습니다. 핵심은 관리 서버와 게이트웨이를 "나눌지 합칠지", 그리고 가용성을 어디까지 줄지 입니다.
가장 일반적인 형태는 Distributed Deployment(분산 배포) 입니다. Security Management Server와 Security Gateway를 서로 다른 컴퓨터에 설치하고 네트워크로 연결 합니다. 관리와 집행이 분리돼 있어 규모 확장과 운영이 깔끔합니다.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네 가지 배포 시나리오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서버와 게이트웨이를 "나눌지 합칠지", 그리고 가용성을 어디까지 줄지 」</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가이드는 Check Point R82을 처음부터 설치하고, 기존 버전에서 업그레이드하고, 여러 배포 형태로 펼치는 일을 다룹니다. 본문에 자주 나오는 핵심 용어를 설치·업그레이드 관점 에서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백업과 복원</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업그레이드는 언제든 어긋날 수 있으므로, 손대기 전에 되돌아갈 수 있는 안전망을 만들어 두는 것 이 무엇보다 중요합니다. 이 장은 무엇을·언제·어떻게 백업해야 하는지, 그리고 장비 종류별로 어떤 방법을 쓰는지를 정리합니다. 핵심은 "스냅샷·백업·CPinfo를 두 번, 그리고 외부 저장소로" 입니다.</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언제 백업하나 — 두 번의 시점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좋은 백업 습관은 시점을 둘로 나눕니다. 업그레이드 직전 에 원본 시스템의 스냅샷을 뜨고, 백업을 받고, CPinfo 파일을 수집 합니다. 스냅샷은 전체 구성을 통째로 백업하고, 백업 파일은 가장 중요한 구성을 쉽게 꺼내 쓰게 하며, CPinfo는 DiagnosticsView 도구(sk125092)로 핵심 구성을 한눈에 보게 해 줍니다(CPinfo 수집은 sk92739).
두 번째 시점은 Pre-Upgrade Verifier(PUV) 가 성공적으로 끝나고 더 이상 권고 사항을 내놓지 않은 직후 입니다. 이때 스냅샷·백업·CPinfo를 한 번 더 받습니다. 그런 다음 CPinfo·스냅샷·백업·내보낸 데이터베이스 파일을 모두 외부 저장 장치로 옮기되, 반드시 바이너리 모드로 전송 합니다.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언제 백업하나 — 두 번의 시점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**업그레이드 직전** 에 원본 시스템의 스냅샷을 뜨고, 백업을 받고, CPinfo 파일을 수집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장비 종류별 백업 방법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무엇을 백업하느냐에 따라 도구가 달라집니다.
Security Management Server 는 Gaia에서라면 먼저 Gaia 스냅샷을 뜨고, migrate_server export 명령으로 백업을 받은 뒤, Log Exporter 구성(sk127653)까지 챙깁니다. Linux에서는 스냅샷 단계만 빠지고 나머지는 같습니다.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장비 종류별 백업 방법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`mds_backup` 명령으로 전체 백업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Gaia 운영체제 설치와 첫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모든 Check Point 제품은 Gaia 운영체제 위에서 돕니다. 그래서 어떤 배포 시나리오를 고르든 출발점은 같습니다 — Gaia를 깨끗하게(Clean Install) 깐 뒤, First Time Configuration Wizard 로 첫 구성을 마치는 일입니다. 이 장은 appliance와 open server에 Gaia를 설치하는 여러 방법, 빠른 배포 도구 Blink, 그리고 첫 구성 마법사가 무엇을 묻는지를 개념·선택지 위주로 풀어 설명합니다. 세부 절차는 원문 "The Gaia Operating System" 절을 참고하세요.</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Gaia를 어디에 까나 — appliance vs open server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설치 대상이 Check Point appliance 인지 open server 인지에 따라 방법이 갈립니다.
Check Point appliance 에는 세 갈래가 있습니다. 가장 간단한 것은 factory defaults로 초기화 — 직렬 콘솔로 접속해 재부팅하고, 부팅 중 Boot menu에서 "Reset to factory defaults"를 골라 마지막 Clean Install 버전으로 되돌리는 방법입니다. 또는 Bootable USB 로 Clean Install ISO를 부팅 하거나(USB는 sk65205의 ISOmorphic Tool 로 제작), Gaia가 이미 깔려 있다면 CPUSE로 로컬 설치할 수 있습니다.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Gaia를 어디에 까나 — appliance vs open server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**factory defaults로 초기화** — 직렬 콘솔로 접속해 재부팅하고, 부팅 중 Boot menu에서 "Reset to factory defaults"를 골라 마지막 Clean Install 버전으로 되돌리는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Blink — 5~7분 만에 게이트웨이 배포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Blink 는 Gaia를 빠르게 배포하는 절차 로, 아직 첫 구성 마법사를 돌리지 않은 appliance에 깨끗한 Security Gateway를 5~7분 안에 깔아 줍니다. Clean Gateway·Hotfix·최신 Software Blade 시그니처까지 한 번에 설치 되고, 수동 마법사 실행을 대신합니다. Blink 이미지는 USB로 굽거나 appliance로 내려받아 쓰며, USB를 첫 구성 마법사가 뜨기 전에 꽂아 두면 과정이 자동으로 시작 됩니다.
여기에 더해 Blink는 특별한 XML 파일로 무인(unattended) 설치 도 지원합니다. 호스트 이름, Gaia 관리자 암호, 네트워크 옵션(IP·서브넷·기본 게이트웨이), SIC 키, 클러스터 멤버십, 업로드·다운로드 승인 같은 값을 미리 정의해 둘 수 있습니다(자세히는 sk120193).</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Blink — 5~7분 만에 게이트웨이 배포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**Blink** 는 Gaia를 빠르게 배포하는 절차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무엇을 설치하나 — 제품의 두 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환경은 크게 두 축으로 나뉩니다. Security Gateway 는 트래픽을 검사하고 보안 정책을 집행하는 전용 서버 이고, Security Management Server 는 그 게이트웨이가 따를 객체와 정책을 한 도메인 안에서 관리하는 서버 입니다. 게이트웨이가 길목에서 막아서는 문지기라면, 관리 서버는 그 문지기에게 규칙을 내려보내는 본부인 셈입니다. 관리 서버를 GUI로 다루는 도구가 SmartConsole 로, 정책 구성·장비 관리·모니터링·업데이트 설치를 모두 여기서 합니다.
규모가 커지면 Multi-Domain Server(MDS) 를 씁니다. 하나의 물리 서버 안에 Domain Management Server 라 불리는 가상 관리 서버를 여러 개 호스팅 해, 여러 도메인을 한자리에서 운영하게 합니다. 로그만 따로 모으는 전용 서버는 Log Server, Multi-Domain 환경의 로그 서버는 Multi-Domain Log Server(MDLS) 입니다.</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디스크 파티션 — 미리 정해진 크기 조정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appliance에서는 디스크 파티션 크기가 미리 정해져 있습니다. 일부 Smart-1 모델(525·5050·5150, 50·150·3050·3150)에서는 설치 시작 후 첫 20초 안 에만 기본 파티션을 바꿀 수 있고, 이 창을 놓치면 비대화식 설치가 그대로 진행됩니다. Open Server 설치 시에는 System-swap·System-root·Logs·Backup and upgrade 파티션이 기본 크기로 잡히며, system-root와 logs 파티션 크기를 바꾸면 backup·upgrade 파티션 용량이 자동으로 따라 조정 됩니다(상세는 sk95566). 설치를 마친 뒤에는 Expert 모드에서 df -h 로 파티션 크기를 보고, Gaia Portal의 Maintenance &gt; Snapshot Management에서 백업 이미지용 공간을 확인합니다.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디스크 파티션 — 미리 정해진 크기 조정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설치 시작 후 첫 20초 안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First Time Configuration Wizard — 첫 구성 마법사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Gaia를 처음 깔고 나면 First Time Configuration Wizard 로 시스템과 그 위의 Check Point 제품을 구성합니다. Gaia Portal(웹) 또는 CLI Expert 모드 둘 중 하나 로 돌릴 수 있습니다.
Gaia Portal 방식은 직관적입니다 — 컴퓨터를 Gaia 장비에 연결하고, 같은 서브넷의 정적 IPv4를 잡은 뒤, 브라우저로 https://&lt;Gaia 관리 인터페이스 IP&gt; 에 접속해 기본 계정 admin/admin 으로 로그인 하면 마법사가 열립니다. 마법사 창들은 제품·하드웨어에 따라 다르게 나타나며, 큰 흐름은 다음을 차례로 묻습니다.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First Time Configuration Wizard — 첫 구성 마법사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**Gaia Portal**(웹) 또는 **CLI Expert 모드** 둘 중 하나 」</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무엇을 설치할지 정하기 — Installation Type·Products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마법사의 핵심 분기점은 Installation Type 과 Products 창입니다. 여기서 이 Gaia가 어떤 역할이 될지 가 결정됩니다.
크게 두 갈래입니다. Security Gateway and/or Security Management 를 고르면 단일 Security Gateway·Cluster Member·Security Management Server(Management High Availability 포함)·Endpoint Security Management Server·Endpoint Policy Server·CloudGuard Controller·전용 Log Server·전용 SmartEvent Server·Standalone 중 하나를 깔 수 있고, Multi-Domain Server 를 고르면 Multi-Domain Server(HA 포함)나 전용 Multi-Domain Log Server를 깝니다. Scalable Platform(ElasticXL·Maestro·Chassis)은 단일 Security Gateway 옵션만 지원 한다는 점을 기억하세요.</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무엇을 설치할지 정하기 — Installation Type·Products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 Gaia가 어떤 역할이 될지 」</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CLI로 자동화하기 — config_system</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마법사를 손으로 클릭하는 대신, Expert 모드의 config_system 유틸리티로 첫 구성을 자동화할 수 있습니다. 대화식 도구가 아니라, 미리 적어 둔 값으로 첫 구성을 한 번에 적용 하는 비대화식 자동화 도구입니다(Scalable Platform에서는 해당 Security Group의 Expert 모드에서 실행).
쓰는 방식은 세 가지입니다 — config_system --config-string 으로 parameter=value 쌍을 &amp; 로 이어 한 줄로 넘기거나, config_system -f &lt;파일&gt; 로 구성 파일을 읽거나, 먼저 config_system -t &lt;경로&gt; 로 템플릿을 만든 뒤 값을 채워 쓰는 방법입니다. 적용 전에는 config_system --config-file &lt;파일&gt; --dry-run 으로 파일이 유효한지 검증하고, 끝나면 시스템을 재부팅합니다. 쓸 수 있는 파라미터 전체는 config_system --list-params 로 보며(버전마다 달라질 수 있음), 예시 문자열은 다음과 같습니다.</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CLI로 자동화하기 — config_system</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대화식 도구가 아니라, 미리 적어 둔 값으로 첫 구성을 한 번에 적용 」</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 후 관리 인터페이스와 IPv6</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 관리 인터페이스는 처음에 192.168.1.1 로 잡혀 있습니다. 이 IP는 첫 구성 마법사 중에 또는 나중에 바꿀 수 있는데, 마법사 중에 바꾸면 브라우저 연결을 유지하려고 기존 IP가 보조 IP로 남습니다. 설치 후에는 Gaia Portal의 Network Management &gt; Network Interfaces에서 관리 인터페이스를 지정·편집하거나, Gaia Clish에서 show management interface → set management interface &lt;이름&gt; → set interface &lt;이름&gt; ipv4-address &lt;IP&gt; subnet-mask &lt;마스크&gt; → save config 로 바꿉니다.
IPv6 는 마법사에서 IPv6 주소를 넣었다면 자동으로 켜 지고, 그러지 않았다면 나중에 수동으로 켭니다 — Gaia Portal의 System Management &gt; System Configuration에서 IPv6 Support를 On으로 하거나, Gaia Clish에서 set ipv6-state on → save config → reboot 합니다(Scalable Platform은 gClish에서). 어느 쪽이든 재부팅 전에는 IPv6 지원이 활성화되지 않 습니다.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 후 관리 인터페이스와 IPv6</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마법사 중에 바꾸면 브라우저 연결을 유지하려고 기존 IP가 보조 IP로 남습니다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무엇을 설치하나 — 제품의 두 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Gateway** 는 트래픽을 검사하고 보안 정책을 집행하는 전용 서버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관리 서버 설치</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게이트웨이에게 규칙을 내려보내는 본부가 관리 서버입니다. 이 장은 Security Management Server부터 Multi-Domain Server·Log Server·SmartEvent Server·Endpoint 서버·CloudGuard Controller까지, 여러 종류의 관리 서버를 설치하는 공통 흐름 을 한자리에 모았습니다. 종류는 달라도 뼈대는 똑같습니다 — Gaia를 깔고, 첫 구성 마법사에서 역할을 고르고, 라이선스를 넣은 뒤, SmartConsole에서 객체를 만들어 마무리 합니다. 세부 절차는 원문 각 절을 참고하세요.</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공통 설치 패턴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어떤 관리 서버든 두 단계로 나뉩니다. 먼저 장비에서 Gaia를 설치하고 첫 구성 마법사를 돌려 역할을 정한 뒤 유효한 라이선스를 넣고(라이선스 관리), 그다음 SmartConsole에서 그 서버를 나타내는 객체를 만들어 Software Blade를 켜고 데이터베이스를 설치 합니다. 두 번째 서버나 전용 서버라면 여기에 SIC(Secure Internal Communication) 초기화 한 단계가 더 붙습니다.
마법사에서 무엇을 고르느냐가 곧 서버의 정체가 됩니다. 단일 도메인 관리 서버 계열은 Installation Type에서 Security Gateway and/or Security Management 를 고른 뒤 Products에서 Security Management only 를 선택하고, Multi-Domain 계열은 Installation Type에서 바로 Multi-Domain Server 를 고릅니다.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공통 설치 패턴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먼저 장비에서 [Gaia를 설치](04_The-Gaia-Operating-System.html)하고 첫 구성 마법사를 돌려 역할을 정한 뒤 유효한 라이선스를 넣고([라이선스 관리](15_Working-with-Licenses.html)), 그다음 [SmartConsole](06_Installing-SmartConsole.html)에서 그 서버를 나타내는 객체를 만들어 Software Blade를 켜고 데이터베이스를 설치 」</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Security Management Server — Primary와 Secondary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기본인 Security Management Server 는, 첫 구성 마법사에서 Security Management only를 고른 뒤 Define Security Management as 에서 Primary 를 선택하고, GUI Clients 창에서 SmartConsole로 접속을 허용할 컴퓨터(모든 IP·이 컴퓨터·특정 네트워크·IP 범위) 를 정합니다. 설치 후 SmartConsole에서 서버 객체를 열어 Management 탭에서 필요한 Software Blade를 켜면 끝입니다.
가용성을 위해 두 번째 서버를 둘 때는 Management High Availability가 됩니다. Secondary는 반드시 Primary와 같은 Gaia 설치 버전을 써야 하고, 마법사에서 Define Security Management as 를 Secondary 로 고른 뒤 Secure Internal Communication 창에서 일회용 Activation Key(4~127자) 를 입력합니다. 그다음 SmartConsole로 Primary에 접속해 Secondary를 나타내는 Check Point Host 객체를 만들고 — 이름·IP·플랫폼(Hardware/Version R82/OS Gaia)을 채우고 Management 탭에서 Network Policy Management를 켠 뒤 — Communication에서 같은 Activation Key를 넣어 SIC를 Initialize(Trust state가 Established가 되어야 함) 합니다. 마지막으로 Install database로 모든 객체에 데이터베이스를 설치하고, Management High Availability 화면에서 두 서버가 동기화되는지 확인합니다.</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Security Management Server — Primary와 Secondary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Define Security Management as 에서 **Primary**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전용 Log Server·SmartEvent Server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로그만 따로 받는 전용 Log Server 나 이벤트 분석용 SmartEvent Server 도 같은 패턴입니다. 마법사에서 Define Security Management as 를 Log Server / SmartEvent only 로 고르고 Activation Key를 잡은 뒤, SmartConsole에서 Check Point Host 객체를 만들어 SIC를 세웁니다. Software Blade는 역할에 따라 — Log Server라면 Logging &amp; Status(Identity Awareness를 쓰면 Identity Logging까지), SmartEvent Server라면 SmartEvent Server와 SmartEvent Correlation Unit — 를 켭니다. 전용 SmartEvent Server와 전용 Correlation Unit을 따로 설치할 수도 있습니다.
Multi-Domain 환경이라면 한 단계 더 나아간 Domain Dedicated Log Server 가 있습니다. R81부터 특정 Domain의 로그만 받는 전용 Log Server를 별도 컴퓨터에 둘 수 있어, 규제 요건에 맞춰 로그를 Multi-Domain 환경과 분리된 네트워크에 둘 수 있습니다. 이 Log Server는 연결된 Domain Server하고만 통신하며 다른 Domain은 그 로그에 접근하지 못 합니다(다만 Domain Dedicated Log Server에 SmartConsole로 붙어 정책을 보는 것은 미지원). 구성은 R82 Multi-Domain Server를 깐 뒤 일반 전용 Log Server를 설치하고, SmartConsole로 해당 Domain에 접속해 그 Log Server 객체를 추가하는 순서입니다. R82로 업그레이드한 환경에서는 마지막에 각 Multi-Domain Server에서 $MDS_FWDIR/scripts/cpm.sh -tm -op reset -d all -sd 를 한 번 돌려 주어야 합니다.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전용 Log Server·SmartEvent Server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Define Security Management as 를 **Log Server / SmartEvent only** 」</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Multi-Domain Server와 Multi-Domain Log Server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규모가 크면 Multi-Domain Server(MDS) 를 깝니다. 마법사 Installation Type에서 Multi-Domain Server 를 고른 뒤 Primary Multi-Domain Server 를 선택하고, Leading VIP Interface(Multi-Domain 환경의 주 인터페이스) 와 GUI Clients(Any host 또는 특정 IP), 그리고 관리자 계정을 정합니다. Secondary Multi-Domain Server 는 Primary와 같은 방식이되 Activation Key로 SIC를 세웁니다. 로그 전용인 Multi-Domain Log Server(MDLS) 는 Installation Type에서 Multi-Domain Server를 고른 뒤 Multi-Domain Log Server 를 선택하고 Leading VIP Interface와 Activation Key를 잡는 식으로, 거의 동일한 흐름을 따릅니다.</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Multi-Domain Server와 Multi-Domain Log Server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**Leading VIP Interface**(Multi-Domain 환경의 주 인터페이스)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Endpoint 서버와 CloudGuard Controller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엔드포인트 보안을 관리하는 Endpoint Security Management Server 와, 부하를 나눠 받는 Endpoint Policy Server 도 설치 뼈대는 일반 관리 서버와 같습니다 — 마법사에서 Security Management only·Primary를 고르고 라이선스를 넣은 뒤 SmartConsole에서 마무리합니다. Endpoint 환경은 서비스 연결 포트와 디스크 공간 요건이 추가로 있으니(원문 "Connection Port to Services"·"Disk Space" 절), 방화벽 사이에 둘 때 포트 개방을 확인하세요.
CloudGuard Controller 도 일반 Security Management Server로 설치한 뒤, 관리 서버 명령줄에서 cloudguard on 으로 켜고, 해당 게이트웨이에서 Identity Awareness Software Blade를 활성화하면 됩니다(상세는 R82 CloudGuard Controller Administration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배포 형태 — Standalone·Distributed</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같은 제품을 어떻게 펼치느냐가 배포 시나리오를 가릅니다. Distributed Deployment 는 Security Gateway와 Security Management Server를 서로 다른 컴퓨터에 나눠 설치 하는 것이고, Standalone 은 둘을 같은 서버에 함께 설치 하는 것입니다. 운영체제는 모두 Gaia — SecurePlatform과 IPSO의 장점을 합친 Check Point 보안 운영체제 입니다. Gaia는 웹 인터페이스 Gaia Portal, 기본 제한 셸 Gaia Clish, 그리고 root 권한의 Expert Mode 로 다룹니다.
가용성을 높이는 구성도 있습니다. Cluster 는 게이트웨이 둘 이상을 High Availability나 Load Sharing으로 묶은 것 이고, 그 안의 각 멤버가 Cluster Member 입니다. VSX(Virtual System Extension) 는 한 장비·클러스터 위에 여러 가상 게이트웨이와 네트워크 장치를 올리는 가상 네트워킹 솔루션 이고, 이를 호스팅하는 물리 서버가 VSX Gateway 입니다. Bridge Mode 는 게이트웨이를 L2 브리지로 동작시켜 기존 토폴로지에 손쉽게 끼워 넣는 방식입니다.</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Endpoint 서버와 CloudGuard Controller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 서버 명령줄에서 `cloudguard on` 으로 켜고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Linux 위의 관리 서버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 서버는 Gaia 외에 Red Hat Enterprise Linux 위에도 올릴 수 있습니다. 다만 이 경우는 별도 절차가 필요해 sk44925·sk98760을 따르고 Check Point Support의 구체적 설치 지침을 받 아야 합니다.
본부를 세웠으니, 이제 그 본부를 다룰 도구를 깝니다 — SmartConsole 설치로 넘어갑니다.</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Linux 위의 관리 서버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별도 절차가 필요해 sk44925·sk98760을 따르고 Check Point Support의 구체적 설치 지침을 받 」</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SmartConsole 설치</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SmartConsole 은 Check Point 환경을 관리하는 GUI 클라이언트 입니다. 관리 서버를 깔았다면, 그 서버에 붙어 정책을 만들고 장비를 다루려면 Windows 컴퓨터에 SmartConsole을 깔아야 합니다. 이 장은 설치 파일을 어디서 받고, 어떻게 깔고, 어떻게 로그인하는지 를 간단히 정리합니다.</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 파일 받기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 설치 패키지는 세 경로로 받을 수 있습니다. R82 Home Page SK 의 Downloads 섹션에서 받거나, Check Point Support Center 에서 "R82 SmartConsole"을 검색해 받거나, 가장 간편하게는 관리 서버의 Gaia Portal Overview 페이지에서 "Download Now!" 로 곧장 내려받습니다. SmartConsole 요구 사항은 R82 Release Notes를 확인하세요.</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 파일 받기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 Home Page SK** 의 Downloads 섹션에서 받거나, **Check Point Support Center** 에서 "R82 SmartConsole"을 검색해 받거나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설치와 로그인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설치는 Windows에서 단순합니다 — 설치 파일을 SmartConsole 클라이언트로 쓸 Windows 컴퓨터로 옮긴 뒤, 관리자 권한으로 실행 하고 화면 지시를 따르면 됩니다.
로그인할 때는 SmartConsole을 열고 Security Management Server·Multi-Domain Server·Domain Management Server의 IP나 호스트 이름 을 넣은 뒤 관리자 자격 증명이나 인증서 파일로 들어갑니다. 첫 로그인에서는 관리 서버가 연결을 인증하며, 설치 때 생성된 fingerprint로 연결을 한 번 확인 하게 됩니다(이후로는 묻지 않음). 여러 관리자가 동시에 로그인할 수도 있습니다.</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설치와 로그인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설치 파일을 SmartConsole 클라이언트로 쓸 Windows 컴퓨터로 옮긴 뒤, 관리자 권한으로 실행 」</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Security Gateway·VSX Gateway 설치</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길목에서 트래픽을 검사하고 정책을 집행하는 장비가 Security Gateway 입니다. 이 장은 단일 Security Gateway를 설치해 관리 서버에 붙이는 흐름 과, 그 위에 여러 가상 게이트웨이를 올리는 Legacy VSX Gateway 설치를 다룹니다. 이 절차는 Check Point appliance와 open server 모두에 해당 하되, 3000 미만 Small Office 모델에는 적용되지 않습니다. 세부 절차는 원문 해당 절을 참고하세요.</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Security Gateway 설치의 두 단계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게이트웨이도 관리 서버처럼 두 단계입니다. 먼저 장비에서 Gaia를 설치하고 첫 구성 마법사를 돌리고, 그다음 SmartConsole에서 게이트웨이 객체를 만들어 관리 서버와 SIC 신뢰를 세우는 순서입니다.
첫 구성 마법사에서는 Installation Type에서 Security Gateway and/or Security Management를 고른 뒤 Products에서 Security Gateway only 를 선택하고, Unit is a part of a cluster는 체크를 풀어 둡니다(클러스터는 다음 장). 이어 Dynamically Assigned IP 로 이 게이트웨이가 DHCP로 IP를 받는 DAIP 게이트웨이인지 정하고, Secure Internal Communication 창에서 일회용 Activation Key(4~127자) 를 입력합니다. 마지막으로 유효한 라이선스를 넣습니다(라이선스 관리).</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배포 형태 — Standalone·Distributed</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**Distributed Deployment** 는 Security Gateway와 Security Management Server를 서로 다른 컴퓨터에 나눠 설치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Security Gateway 설치의 두 단계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먼저 장비에서 [Gaia를 설치](04_The-Gaia-Operating-System.html)하고 첫 구성 마법사를 돌리고, 그다음 SmartConsole에서 게이트웨이 객체를 만들어 관리 서버와 **SIC** 신뢰를 세우는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SmartConsole에서 게이트웨이 객체 만들기 — Wizard와 Classic</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설치 후에는 이 게이트웨이를 관리할 Security Management Server나 Domain Management Server에 SmartConsole로 접속해, 새 Gateway 객체를 만듭 니다. 두 가지 방식이 있습니다.
Wizard Mode 는 단계별로 안내합니다. 게이트웨이 이름·플랫폼(하드웨어 종류)·IP를 정하는데, 정적 IP라면 첫 구성 마법사의 Management Connection에서 잡은 것과 같은 IPv4·IPv6를 넣 고(DHCP로 받는다면 Classic Mode로 넘어감), Trusted Communication 페이지에서 같은 Activation Key로 신뢰를 지금 세우거나 나중으로 미룰 수 있습니다. 끝에서 "Edit Gateway properties"를 골라 Network Security·Threat Prevention 탭에서 Software Blade를 켭니다.</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SmartConsole에서 게이트웨이 객체 만들기 — Wizard와 Classic</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 게이트웨이를 관리할 Security Management Server나 Domain Management Server에 SmartConsole로 접속해, 새 Gateway 객체를 만듭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Legacy VSX Gateway 설치 — VSNext와의 갈림길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한 물리 장비 위에 여러 가상 게이트웨이를 올리는 것이 VSX 입니다. R82부터 VSX에는 두 모드가 있습니다 — 새로운 VSNext(ElasticXL 기반, 클러스터 장에서 다룸)와, 기존 방식인 Legacy VSX 입니다. 여기서는 Legacy VSX Gateway의 Clean Install을 다룹니다(실패한 VSX 복구나 non-DMI 구성은 R82 VSX Administration Guide).
Gaia 설치와 첫 구성 마법사는 일반 Security Gateway와 똑같습니다 — Security Gateway only, 클러스터 해제, DAIP 선택, Activation Key, 라이선스. 다른 점은 SmartConsole 단계입니다. 일반 Gateway가 아니라 VSX &gt; Gateway 객체를 만들어 VSX Gateway Wizard 를 띄우고, 이름·IPv4·IPv6·Version(R82)을 정한 뒤 Activation Key로 SIC를 Initialize합니다(Trust established 안 되면 동일하게 cpconfig 로 복구). 이어 Physical Interfaces Usage 페이지에서 물리 인터페이스를 확인 하고(한 물리 인터페이스에 여러 Virtual System을 직접 붙이려면 그 인터페이스를 VLAN Trunk 로 지정), 필요하면 첫 Virtual Switch·Virtual Router를 만들고(나중으로 미루는 것을 권장), VS0의 관리 접근 규칙을 정한 뒤 마칩니다.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Legacy VSX Gateway 설치 — VSNext와의 갈림길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R82부터 VSX에는 두 모드가 있습니다 — 새로운 **VSNext**(ElasticXL 기반, [클러스터 장](08_Installing-Clusters.html)에서 다룸)와, 기존 방식인 **Legacy VSX** 」</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ClusterXL·VSX·VRRP 클러스터 설치</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 한 대가 죽으면 길목이 통째로 막힙니다. 그래서 게이트웨이를 여러 대 묶어 가용성과 성능을 높이는 것이 클러스터 입니다. 이 장은 R82이 지원하는 네 갈래의 클러스터 — 새로운 가상화 모드 VSNext, 표준인 ClusterXL, 기존 가상화 방식 Legacy VSX Cluster, 그리고 VRRP Cluster — 와, appliance 두 대로 관리·집행을 한꺼번에 묶는 Full High Availability 를 어떻게 설치하는지 개념·선택지 위주로 정리합니다. 세부 절차는 원문 해당 절과 R82 ClusterXL 관리자 가이드를 참고하세요.</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클러스터 설치의 공통 뼈대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종류는 달라도 흐름은 단일 Security Gateway 설치의 연장입니다. 각 멤버에서 Gaia를 깔고 첫 구성 마법사에서 클러스터 멤버로 지정한 뒤, SmartConsole에서 클러스터 객체 를 만들어 각 멤버를 추가하고 SIC를 세우고, 인터페이스 역할(Cluster Virtual IP·동기화·private)을 정하는 순서입니다.
마법사 차이는 작습니다 — Products에서 Security Gateway only를 고른 뒤 Unit is a part of a cluster 를 켜고 클러스터 종류(ElasticXL·ClusterXL·VRRP)를 선택 합니다. 핵심은 클러스터가 외부에 보이는 Cluster Virtual IP(VIP) 와, 각 멤버의 고유 물리 IP 를 구분해 두는 것입니다. VIP를 멤버 물리 IP와 다른 네트워크에 두려면 멤버에 static route를 잡아야 합니다.</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클러스터 설치의 공통 뼈대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멤버에서 Gaia를 깔고 첫 구성 마법사에서 클러스터 멤버로 지정한 뒤, SmartConsole에서 **클러스터 객체** 를 만들어 각 멤버를 추가하고 SIC를 세우고, 인터페이스 역할(Cluster Virtual IP·동기화·private)을 정하는 」</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VSNext — ElasticXL·Maestro 위의 새 가상화 모드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R82부터 VSX에는 두 모드가 있습니다 — 새로운 VSNext 와 기존 Legacy VSX 입니다. VSNext는 ElasticXL Cluster 나 Maestro Security Group 에서만 켤 수 있습니다. 플랫폼을 깔 때(ElasticXL은 R82 Scalable Platforms Administration Guide, Maestro는 Quantum Maestro Getting Started Guide) 첫 구성 마법사에서 Unit is a part of a cluster → ElasticXL을 고르고 Gateway Virtualization에서 Install as VSNext 를 선택 합니다(Maestro는 Security Group 생성 시 Install as VSNext/VSX 선택). 한 번 VSNext로 깔면 나중에 전환할 수 없습니다.
플랫폼이 준비되면 필요한 Virtual Switch·Virtual Gateway를 구성하고(R82 VSX Administration Guide의 VSNext 장), SmartConsole에서 각 Virtual Gateway마다 VSX &gt; Gateway 객체를 만들되 "VSNext mode on Scalable Platform cluster" 를 선택 해 객체를 잇습니다.</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VSNext — ElasticXL·Maestro 위의 새 가상화 모드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R82부터 VSX에는 두 모드가 있습니다 — 새로운 **VSNext** 와 기존 **Legacy VSX**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설치·업그레이드의 핵심 작업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처음부터 까는 일을 Clean Install — 빈 컴퓨터에 운영체제를 새로 설치 — 라 합니다. 반대로 기존 환경을 옮길 때는 두 가지 개념이 등장합니다. Migration 은 한 Check Point 컴퓨터에서 구성 데이터베이스를 내보내(export) 다른 컴퓨터로 들여오는(import) 일 이고, Database Migration 은 그중에서도 최신 버전을 별도 컴퓨터에 깔고 기존 관리 데이터베이스를 옮겨 위험을 최소화하는 업그레이드 방식 을 가리킵니다.
업데이트를 떠받치는 엔진이 CPUSE(Check Point Upgrade Service Engine) 로, Gaia OS와 그 위의 Check Point 제품을 자동으로 갱신 합니다. 그 위에 작은 수정은 Hotfix, 여러 핫픽스를 한 패키지로 묶은 것이 Jumbo Hotfix Accumulator(JHF) 입니다. 라이선스·계약을 다루던 옛 GUI 도구가 SmartUpdate, 옛 정책 편집 클라이언트가 SmartDashboard 입니다.</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ClusterXL Cluster — 표준 클러스터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일반적인 것이 ClusterXL 입니다. 각 멤버를 깐 뒤 SmartConsole에서 클러스터 객체를 만들 때 Check Point ClusterXL 을 고르고 모드(High Availability 또는 Load Sharing)를 정 합니다. 그다음 Cluster Members 페이지에서 멤버를 하나씩 추가 하는데, 각 멤버의 물리 IP를 첫 구성 마법사에서 잡은 값과 똑같이 넣고 같은 Activation Key로 Initialize해 Trust State가 Trust established가 되도록 합니다(안 되면 멤버에서 cpconfig 의 Secure Internal Communication으로 키를 바꾸고 Reset → Initialize).
핵심 단계는 Cluster Topology 입니다. 인터페이스마다 역할을 정합니다 — 트래픽 인터페이스는 "Representing a cluster interface"로 두고 Cluster Virtual IP·넷마스크를 잡고, 동기화 인터페이스는 "Cluster Synchronization &gt; Primary only"(클러스터는 동기화 네트워크를 하나만 지원), 트래픽을 안 흘리는 인터페이스는 "Private use of each member" 로 둡니다. 마지막으로 Platform(Hardware·Version R82·OS Gaia)을 맞추고 ClusterXL Software Blade가 켜졌는지 확인한 뒤 정책을 설치합니다.</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ClusterXL Cluster — 표준 클러스터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 ClusterXL** 을 고르고 모드(**High Availability** 또는 **Load Sharing**)를 정 」</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Legacy VSX Cluster와 VRRP Cluster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Legacy VSX Cluster 는 Legacy VSX Gateway를 클러스터로 묶은 것으로, R81.20 이하에서 그냥 "VSX"라 부르던 방식입니다. VSNext를 쓰지 않는 환경에서 여러 VSX Gateway를 묶을 때 씁니다(상세는 R82 VSX 관리자 가이드).
VRRP Cluster 는 ClusterXL 대신 업계 표준 VRRP(Virtual Router Redundancy Protocol)로 가용성을 구현 하는 Gaia 클러스터입니다. 멤버 설치와 SIC 세우기는 ClusterXL과 같되, 클러스터 객체에서 VRRP 모드를 골라 구성합니다. 멀티벤더 라우팅 환경 등 VRRP가 더 맞는 곳에서 선택합니다.</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Legacy VSX Cluster와 VRRP Cluster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업계 표준 VRRP(Virtual Router Redundancy Protocol)로 가용성을 구현 」</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Full High Availability — 관리와 집행을 한 묶음으로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촘촘한 형태가 Full High Availability Cluster 입니다. Check Point appliance 두 대가 각각 ClusterXL Cluster Member이면서 동시에 Security Management Server로 동작 해, 게이트웨이의 가용성과 관리 서버의 가용성을 한꺼번에 얻습니다. 한 appliance의 관리 서버가 Primary·ClusterXL이 Active로, 다른 쪽이 Secondary·Standby로 돌며 동기화 연결로 트래픽 정보를 주고받습니다.
이 구성은 관리와 집행이 한 장비에 얹혀 있어 로깅 옵션을 신중히 골라야 합니다(원문 "Recommended Logging Options" 절). 두 장비뿐이라 단순하지만, 그만큼 관리 서버 부하와 게이트웨이 부하가 같은 하드웨어를 나눠 쓴다는 점 을 감안해 규모를 잡아야 합니다.</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Full High Availability — 관리와 집행을 한 묶음으로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 appliance 두 대가 각각 ClusterXL Cluster Member이면서 동시에 Security Management Server로 동작 」</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Standalone·Scalable Platform·설치 후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여기서는 설치의 나머지 갈래와 마무리를 한자리에 모았습니다 — 관리와 집행을 한 대에 합치는 Standalone, 대규모로 확장하는 Scalable Platform, 설치 직후 챙기는 Post-Installation Configuration, 그리고 소프트웨어 패키지를 깔고 업데이트하는 CPUSE 입니다. 세부 절차는 원문 해당 절을 참고하세요.</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Standalone — 한 대에 모두 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Standalone 배포에서는 한 Check Point 컴퓨터가 Security Gateway와 Security Management Server를 동시에 돌립 니다. Standalone 배포를 지원하는 Check Point appliance, 모든 open server, 그리고 가상 머신에서 쓸 수 있습니다(요구 사항은 R82 Release Notes).
구성 방식은 둘입니다. Standard Mode 는 가장 일반적입니다 — Gaia를 설치하고 첫 구성 마법사에서 Products의 Security Gateway와 Security Management 를 둘 다 선택하고, 클러스터는 끄고 Define Security Management as 는 Primary 로 둡니다. 이어 관리자 계정과 GUI Clients를 정하고, SmartConsole에서 Standalone 객체를 열어 Platform(Hardware·Version R82·OS Gaia)을 맞추고 Network Security·Threat Prevention·Management 탭의 Software Blade를 켠 뒤, Access Control 정책을 만들어 설치합니다.</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Standalone — 한 대에 모두 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Check Point 컴퓨터가 Security Gateway와 Security Management Server를 동시에 돌립 」</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Scalable Platform — 대규모로 확장하기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Scalable Platform 은 처리 용량을 크게 키우는 플랫폼을 통칭합니다 — ElasticXL Cluster, Maestro 구성의 Security Group, Scalable Chassis 의 Security Group 입니다. 이들의 설치·구성은 이 가이드 범위를 넘어 별도 문서에서 다룹니다 — R82 Scalable Platforms Administration Guide, Quantum Maestro Getting Started Guide, 그리고 R82 Maestro 가이드를 참고하세요. 앞서 본 VSNext 클러스터도 이 Scalable Platform 위에서 동작합니다.</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설치·업그레이드의 핵심 작업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빈 컴퓨터에 운영체제를 새로 설치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Scalable Platform — 대규모로 확장하기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**ElasticXL Cluster**, **Maestro** 구성의 Security Group, **Scalable Chassis** 의 Security Group 」</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 후 구성 — Check Point Configuration Tool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설치를 마치고 재부팅했다면, Check Point Configuration Tool 로 마무리 설정을 챙기고 CPUSE에서 권장·가용 패키지를 확인 합니다. 이 도구는 장비 종류에 따라 명령과 메뉴가 다릅니다.
Security Management Server·전용 Log/SmartEvent Server 에서는 cpconfig 로 — Licenses and contracts, Administrator, GUI Clients, Random Pool, Certificate Authority(ICA 초기화·CA의 FQDN 설정), Certificate's Fingerprint(SmartConsole 연결 시 서버 신원 확인용), 자동 시작 — 을 다룹니다(SNMP Extension은 이제 쓰지 않고 Gaia Administration Guide의 SNMP를 사용).</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 후 구성 — Check Point Configuration Tool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 Configuration Tool** 로 마무리 설정을 챙기고 CPUSE에서 권장·가용 패키지를 확인 」</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소프트웨어 패키지 설치 — CPUSE와 Central Deployment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Gaia에 핫픽스나 버전 패키지를 까는 방법은 크게 중앙 배포와 로컬 설치 로 나뉩니다.
게이트웨이·Cluster Member에 여러 대를 한꺼번에 깔 때는 Central Deployment 를 권장합니다 — SmartConsole의 Central Deployment로 관리되는 게이트웨이·클러스터에 패키지를 배포하며(Check Point Cloud 또는 관리 서버의 Package Repository에서), 명령줄 버전인 Central Deployment Tool(sk111158)도 있습니다.</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소프트웨어 패키지 설치 — CPUSE와 Central Deployment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중앙 배포와 로컬 설치 」</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업그레이드 옵션과 사전 준비</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기존 환경을 R82으로 올리는 일은 새 설치보다 까다롭습니다 — 데이터를 지키면서 버전을 바꿔야 하기 때문입니다. 이 장은 업그레이드 전에 반드시 챙길 사전 조건과, R82이 지원하는 업그레이드 방식(CPUSE·Advanced Upgrade·Migration·Central Deployment), 그리고 이를 떠받치는 Upgrade Tools와 계약 확인 을 정리합니다. 세부 절차는 원문 해당 절을 참고하세요.</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가장 중요한 순서 규칙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업그레이드에는 절대 어기면 안 되는 순서 가 있습니다. 관리 서버를 먼저 올린 뒤에야 그것이 관리하는 게이트웨이·Cluster Member를 올릴 수 있습니다. 또 관리 서버가 거느린 전용 Log Server·SmartEvent Server는 관리 서버와 같은 버전으로 올려야 하고(SmartEvent Server는 Log Server와 같거나 높은 버전 가능), Multi-Domain Log Server는 Multi-Domain Server와 같은 버전으로 올려야 합니다. 이 순서를 지키지 않으면 관리가 어긋납니다.
지원되는 업그레이드 경로·최소 하드웨어·지원 게이트웨이는 R82 Release Notes에서, 알려진 제한은 R82 Known Limitations SK에서 반드시 먼저 확인하세요. 또 소스·대상 모든 컴퓨터에 유효한 라이선스와, 소프트웨어 업그레이드·메이저 릴리스를 포함하는 Service Contract 가 등록돼 있어야 합니다(라이선스 관리, sk33089).</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가장 중요한 순서 규칙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절대 어기면 안 되는 순서 」</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업그레이드 전 점검 — 백업·커스텀 설정·로그 보존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먼저 백업을 챙기고, 그다음 커스텀 설정을 따로 적어 둡니다. 업그레이드 과정은 기존 파일을 모두 기본 파일로 덮어쓰므로, 옛 버전의 커스텀 구성 파일을 새 버전에 그대로 복사하면 안 됩니다 — 버전마다 파일이 다를 수 있기 때문입니다. 그래서 $FWDIR/conf/·$FWDIR/lib/·$CVPNDIR/conf/·$MDSDIR/conf/ 같은 디렉터리와 fwkern.conf·fwaffinity.conf·local.arp 같은 파일의 커스텀 변경을 기록해 두고, 업그레이드 후에 새 파일에 직접 다시 적용 해야 합니다(.CPprofile.sh 등 프로파일 스크립트에 특히 주의). VSX 환경에서는 이 디렉터리·파일 일부가 각 Virtual Device의 맥락에 따로 존재한다는 점도 유의하세요.
로그 보존 범위도 미리 정합니다. R81.20부터 관리 서버·Log Server를 올릴 때 로그 마이그레이션이 최근 180일치로 제한 됩니다. 이를 30~360일 사이로 바꾸려면 Expert 모드에서 $FWDIR/conf/upgradeLogData.xml 파일을 만들어 &lt;ImportLogDays&gt; 값을 지정합니다. 외부 저장 장치가 연결돼 있다면 sk66003에 따라 업그레이드 전에 장치를 분리하고, 올린 뒤 다시 연결해 로그 인덱스 설정을 복구 합니다.</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업그레이드 전 점검 — 백업·커스텀 설정·로그 보존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업그레이드 과정은 기존 파일을 모두 기본 파일로 덮어쓰므로, 옛 버전의 커스텀 구성 파일을 새 버전에 그대로 복사하면 안 됩니다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신뢰와 통신 — SIC·ICA</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게이트웨이와 관리 서버가 서로를 믿고 안전하게 대화하려면 신원 확인이 필요합니다. 관리 서버에 내장된 인증 기관 ICA(Internal Certificate Authority) 가 인증서를 발급 하고, 그 인증서를 바탕으로 Check Point 컴퓨터끼리 SSL로 서로를 인증하는 메커니즘이 SIC(Secure Internal Communication) 입니다. 설치 후 게이트웨이를 관리 서버에 처음 붙일 때 이 SIC를 세우는 일이 핵심 단계입니다.</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High Availability 환경의 업그레이드 계획</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가용성 구성은 순서를 신중히 잡아야 합니다. Security Management Server HA에서는 Primary를 먼저 올린 뒤, 두 서버가 통신하고 SIC가 정상인지 확인(sk179794)하고 Secondary를 올립 니다(R80.20.M1 소스라면 Secondary는 clean install 후 Primary에 연결). Multi-Domain Server HA에서는 모든 소스 서버에서 Pre-Upgrade Verifier를 돌려 문제를 고치고, Primary에서 Global Domain이 Active인지 확인한 뒤 Primary를 올리고, 통신·SIC를 확인하고 Secondary를 올립 니다. 어느 경우든 일관성을 위해 HA 환경의 모든 서버 백업·스냅샷은 같은 시점에 함께 수집·복원합니다.
디스크 공간 요건도 봅니다 — 대상 서버의 /var/log/ 파티션은 소스의 최소 25% 이상 이어야 하고, Advanced Upgrade·Migration이라면 하드 디스크가 내보낸 데이터베이스 크기의 최소 5배 여야 합니다. 소스가 IPv4만(또는 IPv6만) 쓴다면 대상도 같은 IP 구성을 써야 합니다(업그레이드 후 변경은 가능).</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High Availability 환경의 업그레이드 계획</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Management Server HA에서는 Primary를 먼저 올린 뒤, 두 서버가 통신하고 SIC가 정상인지 확인(sk179794)하고 Secondary를 올립 」</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업그레이드 방식 — 어느 길을 고를까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대상에 따라 쓸 수 있는 방식이 다릅니다.
게이트웨이·Cluster Member 는 Central Deployment(권장) — SmartConsole에서 Check Point Cloud나 Package Repository의 패키지를 관리되는 장비에 배포 하거나, 명령줄 버전인 Central Deployment Tool(sk111158), 또는 각 Gaia에서 직접 CPUSE 로 올립니다.</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업그레이드 방식 — 어느 길을 고를까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**Central Deployment**(권장) — SmartConsole에서 Check Point Cloud나 Package Repository의 패키지를 관리되는 장비에 배포 」</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계약 확인 — Contract Verification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 서버를 R82으로 올리기 전에 소프트웨어 업그레이드·메이저 릴리스를 포함하는 유효한 Support Contract가 User Center 계정에 등록 돼 있어야 합니다. 업그레이드 과정은 Contract File이 있는지 확인하는데, 대개는 관리 서버가 User Center와 자동으로 통신해 최신 파일을 내려받으므로 신경 쓸 일이 없 습니다. 없으면 User Center에서 수동으로 받아 import하면 됩니다(인터넷이 없는 서버는 다른 컴퓨터에서 받아 옮겨 "Import a local contracts file"). 계약이 서버를 덮지 않으면 자격 없음 메시지가 뜨지만, 유효한 Contract File이 없어도 업그레이드 자체가 막히지는 않 습니다(라이선스 위반이 될 수 있으니 나중에라도 받아 두세요).</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계약 확인 — Contract Verification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소프트웨어 업그레이드·메이저 릴리스를 포함하는 유효한 Support Contract가 User Center 계정에 등록 」</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Upgrade Tools — Pre-Upgrade Verifier와 migrate_server</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업그레이드를 떠받치는 도구가 Upgrade Tools 입니다. 항상 sk135172의 최신 버전을 써야 하며, 인터넷에 연결돼 "Allow Download" 동의 플래그가 켜져 있으면 서버가 자동으로 최신 버전을 받아 깝니다(없으면 수동 설치).
이 도구는 현재 관리 데이터베이스를 문제없이 올릴 수 있는지 검사(Pre-Upgrade Verifier, PUV)하고, 업그레이드를 실패시킬 수 있는 문제 목록을 담은 보고서를 생성 합니다. 보고서는 세 갈래로 나뉩니다 — 업그레이드 전에 고칠 항목(잘못된 정책 이름 같은 에러), 업그레이드 후에 고칠 항목, 그리고 단순 정보 메시지 입니다. 핵심 파일은 데이터베이스와 구성을 export·import하는 migrate_server 와, Advanced Upgrade·Database Migration 설정을 담는 migrate.conf 입니다.</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Upgrade Tools — Pre-Upgrade Verifier와 migrate_server</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항상 sk135172의 최신 버전을 써야 」</a:t>
            </a: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관리 서버 업그레이드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관리 서버 계열 — Security Management Server·Log Server·SmartEvent Server·CloudGuard Controller, Multi-Domain Server·Multi-Domain Log Server, 그리고 Endpoint Security Management Server·Endpoint Policy Server — 를 R80.20 이상에서 R82으로 올리는 흐름을 한자리에 모았습니다. 종류마다 절은 나뉘지만 택할 방식(CPUSE·Advanced Upgrade·Migration)과 큰 흐름은 모두 같습니다. 시작하기 전에 업그레이드 옵션과 사전 준비를 반드시 먼저 읽으세요. 세부 절차는 원문 해당 절(추가 정보 sk163814)을 참고하세요.</a:t>
            </a: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어느 방식을 고를까 — CPUSE·Advanced·Migration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세 방식의 차이는 앞 장에서 본 그대로입니다. CPUSE 는 같은 컴퓨터에서 그대로 올리는 가장 단순한 방식 으로 현재 Gaia에서 도는 서버에 씁니다. Advanced Upgrade 는 같은 컴퓨터에서 데이터베이스를 export한 뒤 다시 import 하고, Migration and Upgrade 는 소스에서 export해 별도의 새 R82 컴퓨터에 import 합니다. 하드웨어를 바꾸거나 OS를 옮긴다면 Advanced나 Migration이 답입니다. 이 안내는 Security Management Server·CloudGuard Controller·전용 Log Server·전용 SmartEvent Server에 똑같이 적용됩니다.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