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 id="285" r:id="rId36"/>
    <p:sldId id="286" r:id="rId37"/>
    <p:sldId id="287" r:id="rId38"/>
    <p:sldId id="288" r:id="rId39"/>
    <p:sldId id="289" r:id="rId40"/>
    <p:sldId id="290" r:id="rId41"/>
    <p:sldId id="291" r:id="rId42"/>
    <p:sldId id="292" r:id="rId43"/>
    <p:sldId id="293" r:id="rId44"/>
    <p:sldId id="294" r:id="rId45"/>
    <p:sldId id="295" r:id="rId46"/>
    <p:sldId id="296" r:id="rId47"/>
    <p:sldId id="297" r:id="rId48"/>
    <p:sldId id="298" r:id="rId49"/>
    <p:sldId id="299" r:id="rId50"/>
    <p:sldId id="300" r:id="rId51"/>
    <p:sldId id="301" r:id="rId52"/>
    <p:sldId id="302" r:id="rId53"/>
    <p:sldId id="303" r:id="rId54"/>
    <p:sldId id="304" r:id="rId55"/>
    <p:sldId id="305" r:id="rId56"/>
    <p:sldId id="306" r:id="rId57"/>
    <p:sldId id="307" r:id="rId58"/>
    <p:sldId id="308" r:id="rId59"/>
    <p:sldId id="309" r:id="rId60"/>
    <p:sldId id="310" r:id="rId61"/>
    <p:sldId id="311" r:id="rId62"/>
    <p:sldId id="312" r:id="rId63"/>
    <p:sldId id="313" r:id="rId64"/>
    <p:sldId id="314" r:id="rId65"/>
    <p:sldId id="315" r:id="rId66"/>
    <p:sldId id="316" r:id="rId67"/>
    <p:sldId id="317" r:id="rId68"/>
    <p:sldId id="318" r:id="rId69"/>
    <p:sldId id="319" r:id="rId70"/>
    <p:sldId id="320" r:id="rId71"/>
    <p:sldId id="321" r:id="rId72"/>
    <p:sldId id="322" r:id="rId73"/>
    <p:sldId id="323" r:id="rId74"/>
    <p:sldId id="324" r:id="rId75"/>
    <p:sldId id="325" r:id="rId76"/>
    <p:sldId id="326" r:id="rId77"/>
    <p:sldId id="327" r:id="rId78"/>
    <p:sldId id="328" r:id="rId79"/>
    <p:sldId id="329" r:id="rId80"/>
    <p:sldId id="330" r:id="rId81"/>
    <p:sldId id="331" r:id="rId82"/>
    <p:sldId id="332" r:id="rId83"/>
    <p:sldId id="333" r:id="rId84"/>
    <p:sldId id="334" r:id="rId85"/>
    <p:sldId id="335" r:id="rId86"/>
    <p:sldId id="336" r:id="rId87"/>
    <p:sldId id="337" r:id="rId88"/>
    <p:sldId id="338" r:id="rId89"/>
    <p:sldId id="339" r:id="rId90"/>
    <p:sldId id="340" r:id="rId91"/>
    <p:sldId id="341" r:id="rId92"/>
    <p:sldId id="342" r:id="rId93"/>
    <p:sldId id="343" r:id="rId94"/>
    <p:sldId id="344" r:id="rId95"/>
    <p:sldId id="345" r:id="rId96"/>
    <p:sldId id="346" r:id="rId97"/>
    <p:sldId id="347" r:id="rId98"/>
    <p:sldId id="348" r:id="rId99"/>
    <p:sldId id="349" r:id="rId100"/>
    <p:sldId id="350" r:id="rId101"/>
  </p:sldIdLst>
  <p:sldSz cx="18288000" cy="10287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15" Type="http://schemas.openxmlformats.org/officeDocument/2006/relationships/slide" Target="slides/slide9.xml"/><Relationship Id="rId16" Type="http://schemas.openxmlformats.org/officeDocument/2006/relationships/slide" Target="slides/slide10.xml"/><Relationship Id="rId17" Type="http://schemas.openxmlformats.org/officeDocument/2006/relationships/slide" Target="slides/slide11.xml"/><Relationship Id="rId18" Type="http://schemas.openxmlformats.org/officeDocument/2006/relationships/slide" Target="slides/slide12.xml"/><Relationship Id="rId19" Type="http://schemas.openxmlformats.org/officeDocument/2006/relationships/slide" Target="slides/slide13.xml"/><Relationship Id="rId20" Type="http://schemas.openxmlformats.org/officeDocument/2006/relationships/slide" Target="slides/slide14.xml"/><Relationship Id="rId21" Type="http://schemas.openxmlformats.org/officeDocument/2006/relationships/slide" Target="slides/slide15.xml"/><Relationship Id="rId22" Type="http://schemas.openxmlformats.org/officeDocument/2006/relationships/slide" Target="slides/slide16.xml"/><Relationship Id="rId23" Type="http://schemas.openxmlformats.org/officeDocument/2006/relationships/slide" Target="slides/slide17.xml"/><Relationship Id="rId24" Type="http://schemas.openxmlformats.org/officeDocument/2006/relationships/slide" Target="slides/slide18.xml"/><Relationship Id="rId25" Type="http://schemas.openxmlformats.org/officeDocument/2006/relationships/slide" Target="slides/slide19.xml"/><Relationship Id="rId26" Type="http://schemas.openxmlformats.org/officeDocument/2006/relationships/slide" Target="slides/slide20.xml"/><Relationship Id="rId27" Type="http://schemas.openxmlformats.org/officeDocument/2006/relationships/slide" Target="slides/slide21.xml"/><Relationship Id="rId28" Type="http://schemas.openxmlformats.org/officeDocument/2006/relationships/slide" Target="slides/slide22.xml"/><Relationship Id="rId29" Type="http://schemas.openxmlformats.org/officeDocument/2006/relationships/slide" Target="slides/slide23.xml"/><Relationship Id="rId30" Type="http://schemas.openxmlformats.org/officeDocument/2006/relationships/slide" Target="slides/slide24.xml"/><Relationship Id="rId31" Type="http://schemas.openxmlformats.org/officeDocument/2006/relationships/slide" Target="slides/slide25.xml"/><Relationship Id="rId32" Type="http://schemas.openxmlformats.org/officeDocument/2006/relationships/slide" Target="slides/slide26.xml"/><Relationship Id="rId33" Type="http://schemas.openxmlformats.org/officeDocument/2006/relationships/slide" Target="slides/slide27.xml"/><Relationship Id="rId34" Type="http://schemas.openxmlformats.org/officeDocument/2006/relationships/slide" Target="slides/slide28.xml"/><Relationship Id="rId35" Type="http://schemas.openxmlformats.org/officeDocument/2006/relationships/slide" Target="slides/slide29.xml"/><Relationship Id="rId36" Type="http://schemas.openxmlformats.org/officeDocument/2006/relationships/slide" Target="slides/slide30.xml"/><Relationship Id="rId37" Type="http://schemas.openxmlformats.org/officeDocument/2006/relationships/slide" Target="slides/slide31.xml"/><Relationship Id="rId38" Type="http://schemas.openxmlformats.org/officeDocument/2006/relationships/slide" Target="slides/slide32.xml"/><Relationship Id="rId39" Type="http://schemas.openxmlformats.org/officeDocument/2006/relationships/slide" Target="slides/slide33.xml"/><Relationship Id="rId40" Type="http://schemas.openxmlformats.org/officeDocument/2006/relationships/slide" Target="slides/slide34.xml"/><Relationship Id="rId41" Type="http://schemas.openxmlformats.org/officeDocument/2006/relationships/slide" Target="slides/slide35.xml"/><Relationship Id="rId42" Type="http://schemas.openxmlformats.org/officeDocument/2006/relationships/slide" Target="slides/slide36.xml"/><Relationship Id="rId43" Type="http://schemas.openxmlformats.org/officeDocument/2006/relationships/slide" Target="slides/slide37.xml"/><Relationship Id="rId44" Type="http://schemas.openxmlformats.org/officeDocument/2006/relationships/slide" Target="slides/slide38.xml"/><Relationship Id="rId45" Type="http://schemas.openxmlformats.org/officeDocument/2006/relationships/slide" Target="slides/slide39.xml"/><Relationship Id="rId46" Type="http://schemas.openxmlformats.org/officeDocument/2006/relationships/slide" Target="slides/slide40.xml"/><Relationship Id="rId47" Type="http://schemas.openxmlformats.org/officeDocument/2006/relationships/slide" Target="slides/slide41.xml"/><Relationship Id="rId48" Type="http://schemas.openxmlformats.org/officeDocument/2006/relationships/slide" Target="slides/slide42.xml"/><Relationship Id="rId49" Type="http://schemas.openxmlformats.org/officeDocument/2006/relationships/slide" Target="slides/slide43.xml"/><Relationship Id="rId50" Type="http://schemas.openxmlformats.org/officeDocument/2006/relationships/slide" Target="slides/slide44.xml"/><Relationship Id="rId51" Type="http://schemas.openxmlformats.org/officeDocument/2006/relationships/slide" Target="slides/slide45.xml"/><Relationship Id="rId52" Type="http://schemas.openxmlformats.org/officeDocument/2006/relationships/slide" Target="slides/slide46.xml"/><Relationship Id="rId53" Type="http://schemas.openxmlformats.org/officeDocument/2006/relationships/slide" Target="slides/slide47.xml"/><Relationship Id="rId54" Type="http://schemas.openxmlformats.org/officeDocument/2006/relationships/slide" Target="slides/slide48.xml"/><Relationship Id="rId55" Type="http://schemas.openxmlformats.org/officeDocument/2006/relationships/slide" Target="slides/slide49.xml"/><Relationship Id="rId56" Type="http://schemas.openxmlformats.org/officeDocument/2006/relationships/slide" Target="slides/slide50.xml"/><Relationship Id="rId57" Type="http://schemas.openxmlformats.org/officeDocument/2006/relationships/slide" Target="slides/slide51.xml"/><Relationship Id="rId58" Type="http://schemas.openxmlformats.org/officeDocument/2006/relationships/slide" Target="slides/slide52.xml"/><Relationship Id="rId59" Type="http://schemas.openxmlformats.org/officeDocument/2006/relationships/slide" Target="slides/slide53.xml"/><Relationship Id="rId60" Type="http://schemas.openxmlformats.org/officeDocument/2006/relationships/slide" Target="slides/slide54.xml"/><Relationship Id="rId61" Type="http://schemas.openxmlformats.org/officeDocument/2006/relationships/slide" Target="slides/slide55.xml"/><Relationship Id="rId62" Type="http://schemas.openxmlformats.org/officeDocument/2006/relationships/slide" Target="slides/slide56.xml"/><Relationship Id="rId63" Type="http://schemas.openxmlformats.org/officeDocument/2006/relationships/slide" Target="slides/slide57.xml"/><Relationship Id="rId64" Type="http://schemas.openxmlformats.org/officeDocument/2006/relationships/slide" Target="slides/slide58.xml"/><Relationship Id="rId65" Type="http://schemas.openxmlformats.org/officeDocument/2006/relationships/slide" Target="slides/slide59.xml"/><Relationship Id="rId66" Type="http://schemas.openxmlformats.org/officeDocument/2006/relationships/slide" Target="slides/slide60.xml"/><Relationship Id="rId67" Type="http://schemas.openxmlformats.org/officeDocument/2006/relationships/slide" Target="slides/slide61.xml"/><Relationship Id="rId68" Type="http://schemas.openxmlformats.org/officeDocument/2006/relationships/slide" Target="slides/slide62.xml"/><Relationship Id="rId69" Type="http://schemas.openxmlformats.org/officeDocument/2006/relationships/slide" Target="slides/slide63.xml"/><Relationship Id="rId70" Type="http://schemas.openxmlformats.org/officeDocument/2006/relationships/slide" Target="slides/slide64.xml"/><Relationship Id="rId71" Type="http://schemas.openxmlformats.org/officeDocument/2006/relationships/slide" Target="slides/slide65.xml"/><Relationship Id="rId72" Type="http://schemas.openxmlformats.org/officeDocument/2006/relationships/slide" Target="slides/slide66.xml"/><Relationship Id="rId73" Type="http://schemas.openxmlformats.org/officeDocument/2006/relationships/slide" Target="slides/slide67.xml"/><Relationship Id="rId74" Type="http://schemas.openxmlformats.org/officeDocument/2006/relationships/slide" Target="slides/slide68.xml"/><Relationship Id="rId75" Type="http://schemas.openxmlformats.org/officeDocument/2006/relationships/slide" Target="slides/slide69.xml"/><Relationship Id="rId76" Type="http://schemas.openxmlformats.org/officeDocument/2006/relationships/slide" Target="slides/slide70.xml"/><Relationship Id="rId77" Type="http://schemas.openxmlformats.org/officeDocument/2006/relationships/slide" Target="slides/slide71.xml"/><Relationship Id="rId78" Type="http://schemas.openxmlformats.org/officeDocument/2006/relationships/slide" Target="slides/slide72.xml"/><Relationship Id="rId79" Type="http://schemas.openxmlformats.org/officeDocument/2006/relationships/slide" Target="slides/slide73.xml"/><Relationship Id="rId80" Type="http://schemas.openxmlformats.org/officeDocument/2006/relationships/slide" Target="slides/slide74.xml"/><Relationship Id="rId81" Type="http://schemas.openxmlformats.org/officeDocument/2006/relationships/slide" Target="slides/slide75.xml"/><Relationship Id="rId82" Type="http://schemas.openxmlformats.org/officeDocument/2006/relationships/slide" Target="slides/slide76.xml"/><Relationship Id="rId83" Type="http://schemas.openxmlformats.org/officeDocument/2006/relationships/slide" Target="slides/slide77.xml"/><Relationship Id="rId84" Type="http://schemas.openxmlformats.org/officeDocument/2006/relationships/slide" Target="slides/slide78.xml"/><Relationship Id="rId85" Type="http://schemas.openxmlformats.org/officeDocument/2006/relationships/slide" Target="slides/slide79.xml"/><Relationship Id="rId86" Type="http://schemas.openxmlformats.org/officeDocument/2006/relationships/slide" Target="slides/slide80.xml"/><Relationship Id="rId87" Type="http://schemas.openxmlformats.org/officeDocument/2006/relationships/slide" Target="slides/slide81.xml"/><Relationship Id="rId88" Type="http://schemas.openxmlformats.org/officeDocument/2006/relationships/slide" Target="slides/slide82.xml"/><Relationship Id="rId89" Type="http://schemas.openxmlformats.org/officeDocument/2006/relationships/slide" Target="slides/slide83.xml"/><Relationship Id="rId90" Type="http://schemas.openxmlformats.org/officeDocument/2006/relationships/slide" Target="slides/slide84.xml"/><Relationship Id="rId91" Type="http://schemas.openxmlformats.org/officeDocument/2006/relationships/slide" Target="slides/slide85.xml"/><Relationship Id="rId92" Type="http://schemas.openxmlformats.org/officeDocument/2006/relationships/slide" Target="slides/slide86.xml"/><Relationship Id="rId93" Type="http://schemas.openxmlformats.org/officeDocument/2006/relationships/slide" Target="slides/slide87.xml"/><Relationship Id="rId94" Type="http://schemas.openxmlformats.org/officeDocument/2006/relationships/slide" Target="slides/slide88.xml"/><Relationship Id="rId95" Type="http://schemas.openxmlformats.org/officeDocument/2006/relationships/slide" Target="slides/slide89.xml"/><Relationship Id="rId96" Type="http://schemas.openxmlformats.org/officeDocument/2006/relationships/slide" Target="slides/slide90.xml"/><Relationship Id="rId97" Type="http://schemas.openxmlformats.org/officeDocument/2006/relationships/slide" Target="slides/slide91.xml"/><Relationship Id="rId98" Type="http://schemas.openxmlformats.org/officeDocument/2006/relationships/slide" Target="slides/slide92.xml"/><Relationship Id="rId99" Type="http://schemas.openxmlformats.org/officeDocument/2006/relationships/slide" Target="slides/slide93.xml"/><Relationship Id="rId100" Type="http://schemas.openxmlformats.org/officeDocument/2006/relationships/slide" Target="slides/slide94.xml"/><Relationship Id="rId101" Type="http://schemas.openxmlformats.org/officeDocument/2006/relationships/slide" Target="slides/slide9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1005840"/>
            <a:ext cx="16459200" cy="548640"/>
          </a:xfrm>
          <a:prstGeom prst="rect">
            <a:avLst/>
          </a:prstGeom>
          <a:noFill/>
        </p:spPr>
        <p:txBody>
          <a:bodyPr wrap="square">
            <a:spAutoFit/>
          </a:bodyPr>
          <a:lstStyle/>
          <a:p>
            <a:pPr algn="l"/>
            <a:r>
              <a:rPr sz="1800" b="0">
                <a:solidFill>
                  <a:srgbClr val="6B6B73"/>
                </a:solidFill>
                <a:latin typeface="Pretendard"/>
              </a:rPr>
              <a:t>Check Point · R82 — 사내 교육 자료</a:t>
            </a:r>
          </a:p>
        </p:txBody>
      </p:sp>
      <p:sp>
        <p:nvSpPr>
          <p:cNvPr id="3" name="TextBox 2"/>
          <p:cNvSpPr txBox="1"/>
          <p:nvPr/>
        </p:nvSpPr>
        <p:spPr>
          <a:xfrm>
            <a:off x="1188720" y="1828800"/>
            <a:ext cx="16459200" cy="3200400"/>
          </a:xfrm>
          <a:prstGeom prst="rect">
            <a:avLst/>
          </a:prstGeom>
          <a:noFill/>
        </p:spPr>
        <p:txBody>
          <a:bodyPr wrap="square">
            <a:spAutoFit/>
          </a:bodyPr>
          <a:lstStyle/>
          <a:p>
            <a:pPr algn="l"/>
            <a:r>
              <a:rPr sz="9600" b="1">
                <a:solidFill>
                  <a:srgbClr val="1A1A1F"/>
                </a:solidFill>
                <a:latin typeface="Noto Serif KR"/>
              </a:rPr>
              <a:t>Check Point R82 Identity Awareness 관리자 가이드</a:t>
            </a:r>
          </a:p>
        </p:txBody>
      </p:sp>
      <p:sp>
        <p:nvSpPr>
          <p:cNvPr id="4" name="TextBox 3"/>
          <p:cNvSpPr txBox="1"/>
          <p:nvPr/>
        </p:nvSpPr>
        <p:spPr>
          <a:xfrm>
            <a:off x="1188720" y="5669280"/>
            <a:ext cx="16459200" cy="1097280"/>
          </a:xfrm>
          <a:prstGeom prst="rect">
            <a:avLst/>
          </a:prstGeom>
          <a:noFill/>
        </p:spPr>
        <p:txBody>
          <a:bodyPr wrap="square">
            <a:spAutoFit/>
          </a:bodyPr>
          <a:lstStyle/>
          <a:p>
            <a:pPr algn="l"/>
            <a:r>
              <a:rPr sz="3600" b="0">
                <a:solidFill>
                  <a:srgbClr val="6B6B73"/>
                </a:solidFill>
                <a:latin typeface="Noto Serif KR"/>
              </a:rPr>
              <a:t>신원 기반 접근 제어 — Identity Source와 PDP·PEP 아키텍처</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인증·연동 용어</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`adlog`(AD Query 로그), `pdp`(PDP 프로세스 제어·모니터링), `pep`(PEP 프로세스), `test_ad_connectivity`(AD 연결 테스트) 」</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02</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Identity Awareness 소개</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전통적인 방화벽은 IP 주소만 보고 트래픽을 판단 합니다. 하지만 그 IP 뒤에 누가, 어떤 컴퓨터가 있는지는 알 수 없죠. Identity Awareness 는 사용자·컴퓨터의 신원을 IP에 매핑 해 이 빈틈을 메웁니다.</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무엇을 해 주나</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Identity Awareness는 Active Directory 환경이든 아니든, 직원이든 게스트든 폭넓게 적용되는 확장성 있는 솔루션입니다. 출발지·목적지 IP로 사용자·컴퓨터를 식별 해, 이를 Access Control 정책의 매칭 기준으로 씁니다.
대표적인 활용은 역할 기반 접근 제한 입니다. 예를 들어 "Finance 그룹 직원만 재무 보고서에 접근" 하는 규칙을, 사무실에서든 원격에서든, 어떤 기기를 쓰든 적용할 수 있습니다. 정책에 넣을 수 있는 기준은 사용자/사용자 그룹 신원 과 컴퓨터/컴퓨터 그룹 신원 으로, "특정 사용자가 특정(또는 아무) 컴퓨터에서" 또는 "특정 컴퓨터의 아무 사용자나" 같은 규칙을 만들 수 있습니다.</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무엇을 해 주나</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Active Directory 환경이든 아니든, 직원이든 게스트든 」</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큰 흐름과 한계</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게이트웨이는 설정된 Identity Source에서 신원을 얻 습니다. 전체 흐름은 관리 서버·게이트웨이 설치 → Identity Client 설치(필요시) → 게이트웨이에서 Identity Awareness 블레이드 켜고 마법사 진행 → Identity Source 구성 → Access Role과 Access Control 정책 구성 → 정책 설치 → 로그 확인 입니다(구성).
또 한 게이트웨이가 취득한 신원을 다른 게이트웨이와 공유 할 수 있어, 여러 게이트웨이를 지나는 사용자가 한 번만 식별 되면 됩니다(Identity Sharing과 PDP·PEP).</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큰 흐름과 한계</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설정된 [Identity Source](03_Identity-Sources-Overview.html)에서 신원을 얻 」</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03</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Identity Source 종류와 비교</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Identity Source(신원 소스) 는 게이트웨이가 트래픽을 일으킨 사용자·컴퓨터를 어떻게 알아내는지 를 정합니다. 여러 소스가 있고 각각 잘 맞는 환경이 다르므로, 이 장은 종류를 훑고 어떤 상황에 무엇을 쓸지 비교합니다.</a:t>
            </a:r>
          </a:p>
        </p:txBody>
      </p:sp>
    </p:spTree>
  </p:cSld>
  <p:clrMapOvr>
    <a:masterClrMapping/>
  </p:clrMapOvr>
</p:sld>
</file>

<file path=ppt/slides/slide1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소스를 얻는 두 가지 방식</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게이트웨이는 일부 소스에서는 직접 신원을 얻고, 다른 소스에서는 엔드포인트나 Windows 서버에 설치된 Identity Client가 신원을 얻어 게이트웨이에 공유 합니다. Identity Client는 게이트웨이와 버전이 다를 수 있습니다.
신원 소스는 게이트웨이 객체의 Identity Awareness 페이지 에서 켜고 정책을 설치해야 동작합니다.</a:t>
            </a:r>
          </a:p>
        </p:txBody>
      </p:sp>
    </p:spTree>
  </p:cSld>
  <p:clrMapOvr>
    <a:masterClrMapping/>
  </p:clrMapOvr>
</p:sld>
</file>

<file path=ppt/slides/slide1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소스를 얻는 두 가지 방식</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일부 소스에서는 직접 」</a:t>
            </a:r>
          </a:p>
        </p:txBody>
      </p:sp>
    </p:spTree>
  </p:cSld>
  <p:clrMapOvr>
    <a:masterClrMapping/>
  </p:clrMapOvr>
</p:sld>
</file>

<file path=ppt/slides/slide1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주요 Identity Source</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Browser-Based Authentication 은 웹 포털(Captive Portal)이나 Transparent Kerberos로 신원을 취득 합니다. 비-AD 사용자(비-Windows·게스트)의 신원 집행 에 좋고(로깅 목적은 아님), Kerberos SSO는 AD에 이미 로그인한 알려진 사용자 를 투명하게 인증합니다(설정).
AD Query 는 Active Directory에서 클라이언트 없이 신원을 매끄럽게 취득 합니다. 신원 기반 감사·로깅, 인터넷 애플리케이션 제어 에 좋고 데스크톱 사용자에게 권장 되나, AD 사용자·컴퓨터만 탐지 합니다(설정).</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01</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용어 정리</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Identity Awareness는 IP 주소 뒤에 숨은 "누구"와 "어떤 컴퓨터"를 밝혀 신원 기반으로 접근을 통제 하는 기능입니다. 이 가이드를 읽는 데 바탕이 되는 핵심 용어를 흐름에 따라 풀어 둡니다.</a:t>
            </a:r>
          </a:p>
        </p:txBody>
      </p:sp>
    </p:spTree>
  </p:cSld>
  <p:clrMapOvr>
    <a:masterClrMapping/>
  </p:clrMapOvr>
</p:sld>
</file>

<file path=ppt/slides/slide2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주요 Identity Source</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웹 포털(Captive Portal)이나 Transparent Kerberos로 신원을 취득 」</a:t>
            </a:r>
          </a:p>
        </p:txBody>
      </p:sp>
    </p:spTree>
  </p:cSld>
  <p:clrMapOvr>
    <a:masterClrMapping/>
  </p:clrMapOvr>
</p:sld>
</file>

<file path=ppt/slides/slide2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어떤 소스를 고를까</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핵심은 환경과 목적에 맞춰 하나 이상을 조합 하는 것입니다. 감사·로깅이 목적이면 AD Query, 비-AD·게스트의 집행이면 Captive Portal, 정확도가 중요한 민감 서버면 Identity Agent, RADIUS 인증 환경이면 RADIUS Accounting, 터미널/Citrix면 Terminal Servers Agent 가 잘 맞습니다. 여러 소스를 함께 쓸 때 신원이 겹치면 PDP의 Identity Conciliation이 이를 조정합니다.</a:t>
            </a:r>
          </a:p>
        </p:txBody>
      </p:sp>
    </p:spTree>
  </p:cSld>
  <p:clrMapOvr>
    <a:masterClrMapping/>
  </p:clrMapOvr>
</p:sld>
</file>

<file path=ppt/slides/slide2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어떤 소스를 고를까</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환경과 목적에 맞춰 하나 이상을 조합 」</a:t>
            </a:r>
          </a:p>
        </p:txBody>
      </p:sp>
    </p:spTree>
  </p:cSld>
  <p:clrMapOvr>
    <a:masterClrMapping/>
  </p:clrMapOvr>
</p:sld>
</file>

<file path=ppt/slides/slide23.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04</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Identity Awareness 구성</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신원 소스를 고르기 전에, Identity Awareness를 켜고 Access Role을 만들어 규칙에 쓰는 기본 골격을 잡아야 합니다. 이 장은 그 구성 흐름을 정리합니다.</a:t>
            </a:r>
          </a:p>
        </p:txBody>
      </p:sp>
    </p:spTree>
  </p:cSld>
  <p:clrMapOvr>
    <a:masterClrMapping/>
  </p:clrMapOvr>
</p:sld>
</file>

<file path=ppt/slides/slide2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블레이드 켜기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게이트웨이 객체의 General Properties 에서 Identity Awareness 블레이드를 켜면 구성 마법사 가 열립니다. 마법사를 따라간 뒤, 객체의 Identity Awareness 페이지 에서 쓸 Identity Source와 그 설정 을 잡고 Access Control 정책을 설치합니다.</a:t>
            </a:r>
          </a:p>
        </p:txBody>
      </p:sp>
    </p:spTree>
  </p:cSld>
  <p:clrMapOvr>
    <a:masterClrMapping/>
  </p:clrMapOvr>
</p:sld>
</file>

<file path=ppt/slides/slide2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블레이드 켜기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**Identity Awareness** 블레이드를 켜면 구성 마법사 」</a:t>
            </a:r>
          </a:p>
        </p:txBody>
      </p:sp>
    </p:spTree>
  </p:cSld>
  <p:clrMapOvr>
    <a:masterClrMapping/>
  </p:clrMapOvr>
</p:sld>
</file>

<file path=ppt/slides/slide2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Access Role 만들기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Access Role(액세스 롤) 은 특정 사용자·컴퓨터·네트워크 위치를 하나의 객체로 묶은 것으로, 규칙의 출발지 또는 목적지 로 씁니다. Access Role에는 네트워크, 사용자/사용자 그룹, 컴퓨터/컴퓨터 그룹, Remote Access Client 를 담을 수 있습니다.
예를 들어 IT 부서와 영업 부서 롤이 FTP로 파일을 공유하도록 허용 하는 규칙은, Source에 IT_dept·Sales_dept 롤을 두고 Service에 ftp, Action에 accept를 두면 됩니다.</a:t>
            </a:r>
          </a:p>
        </p:txBody>
      </p:sp>
    </p:spTree>
  </p:cSld>
  <p:clrMapOvr>
    <a:masterClrMapping/>
  </p:clrMapOvr>
</p:sld>
</file>

<file path=ppt/slides/slide2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Access Role 만들기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특정 사용자·컴퓨터·네트워크 위치를 하나의 객체로 묶은 」</a:t>
            </a:r>
          </a:p>
        </p:txBody>
      </p:sp>
    </p:spTree>
  </p:cSld>
  <p:clrMapOvr>
    <a:masterClrMapping/>
  </p:clrMapOvr>
</p:sld>
</file>

<file path=ppt/slides/slide2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방화벽 Rule Base에서 쓰기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Access Role을 만들면 방화벽 Rule Base의 Source/Destination에 넣어 신원 기반 규칙을 완성합니다. 이렇게 IP가 아니라 "누구냐"로 접근을 통제 하는 것이 Identity Awareness의 핵심입니다(소개의 Finance 그룹 예시처럼).
특수 상황으로, HTTP 프록시 서버 뒤의 사용자를 식별 해야 할 때가 있습니다. 프록시를 거치면 출발지 IP가 프록시로 보이므로, 게이트웨이가 프록시 뒤의 실제 사용자를 식별하도록 별도 구성 합니다.</a:t>
            </a:r>
          </a:p>
        </p:txBody>
      </p:sp>
    </p:spTree>
  </p:cSld>
  <p:clrMapOvr>
    <a:masterClrMapping/>
  </p:clrMapOvr>
</p:sld>
</file>

<file path=ppt/slides/slide29.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방화벽 Rule Base에서 쓰기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방화벽 Rule Base의 Source/Destination에 넣어 」</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핵심 개념</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Identity Awareness(IA) 는 사용자·컴퓨터의 신원을 IP 주소에 매핑 해, 전통 방화벽이 IP만 보던 한계를 메웁니다. 덕분에 더 세밀한 Access Control 정책과 정확한 감사 가 가능합니다(소개).
정책에서 신원을 쓰는 객체가 Access Role(액세스 롤) 입니다. 특정 사용자·컴퓨터·네트워크 위치를 하나의 객체로 묶어 규칙의 출발지·목적지로 씁니다(구성).</a:t>
            </a:r>
          </a:p>
        </p:txBody>
      </p:sp>
    </p:spTree>
  </p:cSld>
  <p:clrMapOvr>
    <a:masterClrMapping/>
  </p:clrMapOvr>
</p:sld>
</file>

<file path=ppt/slides/slide3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기본 포트</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Identity Awareness는 여러 기본 포트 로 통신합니다(신원 공유·에이전트·포털 등). 방화벽이나 중간 장비가 이 포트를 막으면 신원 취득·공유가 안 되므로, Identity Awareness Default Ports 를 확인해 두는 것이 좋습니다. Check Point 게이트웨이에는 이들을 허용하는 implied rule이 있지만, 서드파티 장비가 경로에 있으면 직접 열어야 합니다(Identity Sharing).</a:t>
            </a:r>
          </a:p>
        </p:txBody>
      </p:sp>
    </p:spTree>
  </p:cSld>
  <p:clrMapOvr>
    <a:masterClrMapping/>
  </p:clrMapOvr>
</p:sld>
</file>

<file path=ppt/slides/slide3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기본 포트</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여러 기본 포트 」</a:t>
            </a:r>
          </a:p>
        </p:txBody>
      </p:sp>
    </p:spTree>
  </p:cSld>
  <p:clrMapOvr>
    <a:masterClrMapping/>
  </p:clrMapOvr>
</p:sld>
</file>

<file path=ppt/slides/slide3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05</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Identity Source — Browser-Based Authentication</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Browser-Based Authentication 은 웹 브라우저로 신원을 취득 하는 소스입니다. 두 갈래가 있습니다 — 사용자가 직접 로그인하는 Captive Portal 과, AD 로그인 사용자를 투명하게 인증하는 Transparent Kerberos Authentication 입니다.</a:t>
            </a:r>
          </a:p>
        </p:txBody>
      </p:sp>
    </p:spTree>
  </p:cSld>
  <p:clrMapOvr>
    <a:masterClrMapping/>
  </p:clrMapOvr>
</p:sld>
</file>

<file path=ppt/slides/slide3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Captive Portal</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Captive Portal 은 미식별 사용자가 사용자명·암호로 로그인하는 웹 포털 입니다. 인증 후 사용자가 링크를 눌러 목적지로 이동합니다. 비-AD 사용자(비-Windows·게스트)의 신원 집행에 가장 잘 맞 고(로깅보다는 집행 목적), Identity Agent를 강요하기 어려운 환경에 적합합니다.
포털은 여러 가지를 구성할 수 있습니다. 사용자 동의(User Agreement) 를 요구 해 기본 또는 맞춤 약관(HTML 가능)에 서명하게 하고, Login Fields 로 사용자가 입력할 항목과 순서, 필수 여부 를 정합니다(첫 필드가 로그에 사용자명으로 표시). 또 포털에서 Identity Agent를 내려받게 안내하거나, 특정 날짜까지 설치를 미루도록(Skip 옵션) 허용할 수 있습니다.</a:t>
            </a:r>
          </a:p>
        </p:txBody>
      </p:sp>
    </p:spTree>
  </p:cSld>
  <p:clrMapOvr>
    <a:masterClrMapping/>
  </p:clrMapOvr>
</p:sld>
</file>

<file path=ppt/slides/slide3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Captive Portal</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미식별 사용자가 사용자명·암호로 로그인하는 웹 포털 」</a:t>
            </a:r>
          </a:p>
        </p:txBody>
      </p:sp>
    </p:spTree>
  </p:cSld>
  <p:clrMapOvr>
    <a:masterClrMapping/>
  </p:clrMapOvr>
</p:sld>
</file>

<file path=ppt/slides/slide3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Transparent Kerberos Authentication</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Transparent Kerberos Authentication 은 AD에 이미 로그인한 사용자를 다시 자격 증명 입력 없이 투명하게 SSO 인증 합니다. 사용자가 도메인에 한 번 인증하면 인가된 모든 네트워크 자원에 추가 로그인 없이 접근합니다. Kerberos 인증이 실패하면 Captive Portal로 리디렉션 되어 수동 인증하게 됩니다.
이 방식은 AD 환경의 알려진 사용자에게 신원 집행용 으로 쓰이며(로깅 목적은 아님), Identity Agent나 Keep Alive를 쓰지 않습니다. Kerberos SSO가 성공하면 사용자는 Captive Portal을 보지 않으므로, Identity Agent 다운로드 링크나 자동 로그아웃 옵션은 무시 됩니다.</a:t>
            </a:r>
          </a:p>
        </p:txBody>
      </p:sp>
    </p:spTree>
  </p:cSld>
  <p:clrMapOvr>
    <a:masterClrMapping/>
  </p:clrMapOvr>
</p:sld>
</file>

<file path=ppt/slides/slide36.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Transparent Kerberos Authentication</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AD에 이미 로그인한 사용자를 다시 자격 증명 입력 없이 투명하게 SSO 인증 」</a:t>
            </a:r>
          </a:p>
        </p:txBody>
      </p:sp>
    </p:spTree>
  </p:cSld>
  <p:clrMapOvr>
    <a:masterClrMapping/>
  </p:clrMapOvr>
</p:sld>
</file>

<file path=ppt/slides/slide3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06</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Identity Source — AD Query</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AD Query 는 Active Directory에서 클라이언트 없이 신원을 매끄럽게 취득 하는 소스입니다. 엔드포인트에 아무것도 설치하지 않고 AD가 기록하는 보안 이벤트 로그를 읽어 사용자·컴퓨터를 식별하므로, 신원 기반 감사·로깅과 데스크톱 사용자 에 특히 잘 맞습니다.</a:t>
            </a:r>
          </a:p>
        </p:txBody>
      </p:sp>
    </p:spTree>
  </p:cSld>
  <p:clrMapOvr>
    <a:masterClrMapping/>
  </p:clrMapOvr>
</p:sld>
</file>

<file path=ppt/slides/slide3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동작과 전제</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AD Query는 AD의 Security Event Log를 WMI로 읽어 누가 어느 IP에서 로그인했는지 알아냅니다. 그래서 AD 사용자·컴퓨터만 탐지 한다는 한계가 있습니다.
구성 전에 갖춰야 할 것이 있습니다. 게이트웨이에서 RADIUS Accounting을 켜 두고(RADIUS 회계 서버로 동작하려면), AD 도메인 컨트롤러에 대한 LDAP Account Unit 객체를 구성 해야 합니다. 인증 모드로는 NTLMv1·NTLMv2를 지원 하며, R81.20부터 기본이 NTLMv2 입니다.</a:t>
            </a:r>
          </a:p>
        </p:txBody>
      </p:sp>
    </p:spTree>
  </p:cSld>
  <p:clrMapOvr>
    <a:masterClrMapping/>
  </p:clrMapOvr>
</p:sld>
</file>

<file path=ppt/slides/slide39.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동작과 전제</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AD의 Security Event Log를 WMI로 읽어 」</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핵심 개념</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사용자·컴퓨터의 신원을 IP 주소에 매핑 」</a:t>
            </a:r>
          </a:p>
        </p:txBody>
      </p:sp>
    </p:spTree>
  </p:cSld>
  <p:clrMapOvr>
    <a:masterClrMapping/>
  </p:clrMapOvr>
</p:sld>
</file>

<file path=ppt/slides/slide4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방화벽과 WMI</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게이트웨이(또는 Log Server)와 AD 컨트롤러 사이에 방화벽이 있으면 WMI 트래픽을 허용 해야 합니다. 출발지=AD Query를 도는 게이트웨이, 목적지=도메인 컨트롤러, 서비스=ALL_DCE_RPC, Action=Accept 규칙을 만들어 설치합니다(DCE RPC 연결 문제는 sk37453).
신원 정보가 로그에 안 보이면, 연결을 확인한 뒤에도 → AD에 필요한 보안 이벤트 로그가 실제로 기록되는지 확인합니다. 진단에는 adlog·test_ad_connectivity 명령이 유용합니다. AD Query로 취득한 신원은 Identity Sharing으로 다른 게이트웨이와 공유해 부하를 줄일 수 있습니다.</a:t>
            </a:r>
          </a:p>
        </p:txBody>
      </p:sp>
    </p:spTree>
  </p:cSld>
  <p:clrMapOvr>
    <a:masterClrMapping/>
  </p:clrMapOvr>
</p:sld>
</file>

<file path=ppt/slides/slide4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방화벽과 WMI</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WMI 트래픽을 허용 」</a:t>
            </a:r>
          </a:p>
        </p:txBody>
      </p:sp>
    </p:spTree>
  </p:cSld>
  <p:clrMapOvr>
    <a:masterClrMapping/>
  </p:clrMapOvr>
</p:sld>
</file>

<file path=ppt/slides/slide4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07</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Identity Source — RADIUS·API·Remote Access</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Browser-Based Authentication·AD Query 외에도, 환경에 맞춰 쓰는 신원 소스가 더 있습니다. 이 장은 RADIUS Accounting, Identity Web API, Remote Access, 그리고 Infinity Identity 연동을 묶어 다룹니다.</a:t>
            </a:r>
          </a:p>
        </p:txBody>
      </p:sp>
    </p:spTree>
  </p:cSld>
  <p:clrMapOvr>
    <a:masterClrMapping/>
  </p:clrMapOvr>
</p:sld>
</file>

<file path=ppt/slides/slide4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RADIUS Accounting</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RADIUS Accounting 은 인증을 RADIUS 서버가 처리하는 환경 에 맞습니다. RADIUS 회계 클라이언트가 보내는 회계 요청(Accounting Request)에서 사용자·컴퓨터 신원을 직접 취득 하고, 그 정보로 LDAP 서버에서 사용자·기기 그룹 정보를 얻어 방화벽 규칙의 권한을 적용합니다.
구성의 핵심은 RADIUS 클라이언트가 게이트웨이로 회계 요청을 보내게 하고, 게이트웨이에서 그 클라이언트에 접근 권한과 사전 공유 비밀(shared secret)을 부여 하는 것입니다.</a:t>
            </a:r>
          </a:p>
        </p:txBody>
      </p:sp>
    </p:spTree>
  </p:cSld>
  <p:clrMapOvr>
    <a:masterClrMapping/>
  </p:clrMapOvr>
</p:sld>
</file>

<file path=ppt/slides/slide4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RADIUS Accounting</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인증을 RADIUS 서버가 처리하는 환경 」</a:t>
            </a:r>
          </a:p>
        </p:txBody>
      </p:sp>
    </p:spTree>
  </p:cSld>
  <p:clrMapOvr>
    <a:masterClrMapping/>
  </p:clrMapOvr>
</p:sld>
</file>

<file path=ppt/slides/slide4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Identity Web API</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Identity Web API 는 신원을 유연하게 생성하는 방법 입니다. HTTPS로 JSON 요청 을 받으며, 각 요청에는 SmartConsole에 미리 설정한 사전 공유 비밀 이 들어가야 합니다. 지원 명령은 셋입니다 — add-identity(IP를 사용자·컴퓨터에 일정 시간 연결), delete-identity(IP/범위에 매칭되는 세션 취소), show-identity(IP에 연결된 신원 조회) 입니다. 표준 소스로 잡기 어려운 신원을 외부 시스템과 연동해 직접 주입 할 때 유용합니다.</a:t>
            </a:r>
          </a:p>
        </p:txBody>
      </p:sp>
    </p:spTree>
  </p:cSld>
  <p:clrMapOvr>
    <a:masterClrMapping/>
  </p:clrMapOvr>
</p:sld>
</file>

<file path=ppt/slides/slide46.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Identity Web API</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신원을 유연하게 생성하는 방법 」</a:t>
            </a:r>
          </a:p>
        </p:txBody>
      </p:sp>
    </p:spTree>
  </p:cSld>
  <p:clrMapOvr>
    <a:masterClrMapping/>
  </p:clrMapOvr>
</p:sld>
</file>

<file path=ppt/slides/slide4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Remote Access</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Remote Access 소스는 Office Mode로 동작하는 Mobile Access·IPsec VPN 클라이언트가 게이트웨이에 접속할 때 신원을 취득 합니다. 이를 쓰려면 같은 게이트웨이에 Identity Awareness와 IPsec VPN 블레이드를 함께 켜야 합니다. 상세는 Mobile Access·Remote Access VPN 관리자 가이드를 참고하세요.</a:t>
            </a:r>
          </a:p>
        </p:txBody>
      </p:sp>
    </p:spTree>
  </p:cSld>
  <p:clrMapOvr>
    <a:masterClrMapping/>
  </p:clrMapOvr>
</p:sld>
</file>

<file path=ppt/slides/slide4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Remote Access</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Office Mode로 동작하는 Mobile Access·IPsec VPN 클라이언트가 게이트웨이에 접속할 때 신원을 취득 」</a:t>
            </a:r>
          </a:p>
        </p:txBody>
      </p:sp>
    </p:spTree>
  </p:cSld>
  <p:clrMapOvr>
    <a:masterClrMapping/>
  </p:clrMapOvr>
</p:sld>
</file>

<file path=ppt/slides/slide4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Infinity Identity 연동</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Infinity Identity 로 Check Point의 클라우드 신원 서비스와 연동 해 신원을 가져올 수 있습니다. Security Management 가이드의 Infinity Portal 연동에서 본 것처럼, 온프레미스 게이트웨이를 클라우드 서비스와 이어 신원 정보를 통합 하는 방식입니다.
이렇게 다양한 소스를 환경에 맞게 조합하며, 여러 소스의 신원이 겹칠 때는 PDP의 Identity Conciliation이 조정합니다.</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Identity Source의 종류</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대표적인 신원 소스는 다음과 같습니다. Browser-Based Authentication(Captive Portal·Transparent Kerberos로 웹 인증), AD Query(Active Directory에서 클라이언트 없이 신원 취득), Identity Agent(엔드포인트에 설치한 에이전트로 SSO 인증), Terminal Servers(한 IP에서 여러 사용자를 식별), RADIUS Accounting(RADIUS 회계 요청에서 신원 취득), Identity Collector(AD 도메인 컨트롤러·Cisco ISE 등에서 수집), Identity Web API(JSON 요청으로 유연하게 신원 생성), Remote Access(Office Mode VPN 클라이언트 접속 시 신원 취득) 입니다.</a:t>
            </a:r>
          </a:p>
        </p:txBody>
      </p:sp>
    </p:spTree>
  </p:cSld>
  <p:clrMapOvr>
    <a:masterClrMapping/>
  </p:clrMapOvr>
</p:sld>
</file>

<file path=ppt/slides/slide5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Infinity Identity 연동</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Check Point의 클라우드 신원 서비스와 연동 」</a:t>
            </a:r>
          </a:p>
        </p:txBody>
      </p:sp>
    </p:spTree>
  </p:cSld>
  <p:clrMapOvr>
    <a:masterClrMapping/>
  </p:clrMapOvr>
</p:sld>
</file>

<file path=ppt/slides/slide5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08</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활용 사례와 Identity Logging</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앞에서 본 신원 소스들이 실제로 어떻게 쓰이는지 를 사례로 보고, 신원 정보를 로그로 남기는 방법을 정리합니다.</a:t>
            </a:r>
          </a:p>
        </p:txBody>
      </p:sp>
    </p:spTree>
  </p:cSld>
  <p:clrMapOvr>
    <a:masterClrMapping/>
  </p:clrMapOvr>
</p:sld>
</file>

<file path=ppt/slides/slide5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활용 사례</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Active Directory 사용자 식별 은 AD Query로 클라이언트 없이 AD 사용자를 식별 하는 가장 흔한 사례입니다. 신원 기반 감사·로깅과 내부망 기본 집행 에 쓰입니다.
Browser-Based Authentication으로 식별 은 Captive Portal로 비-AD·게스트 사용자를 웹 로그인으로 식별 하는 사례입니다. 사용자가 보호 자원에 접근하려 하면 포털로 redirect되어 로그인하고, 인증 후 목적지로 이동합니다.</a:t>
            </a:r>
          </a:p>
        </p:txBody>
      </p:sp>
    </p:spTree>
  </p:cSld>
  <p:clrMapOvr>
    <a:masterClrMapping/>
  </p:clrMapOvr>
</p:sld>
</file>

<file path=ppt/slides/slide53.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활용 사례</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클라이언트 없이 AD 사용자를 식별 」</a:t>
            </a:r>
          </a:p>
        </p:txBody>
      </p:sp>
    </p:spTree>
  </p:cSld>
  <p:clrMapOvr>
    <a:masterClrMapping/>
  </p:clrMapOvr>
</p:sld>
</file>

<file path=ppt/slides/slide5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Identity Logging (Log Server)</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신원 정보를 Log Server에 로깅 하려면 별도 설정이 필요합니다. Log Server에서 Identity Awareness를 활성화 해 신원 로깅을 켜면, IP뿐 아니라 사용자·컴퓨터 이름이 담긴 로그 를 모을 수 있습니다.
이때 WMI 성능 을 고려해야 합니다. AD Query가 WMI로 AD 보안 이벤트 로그를 읽 으므로, 도메인 컨트롤러가 크거나 이벤트가 많으면 WMI 조회 부하 가 성능에 영향을 줄 수 있습니다. 이를 감안해 로깅 범위와 조회 주기를 조정합니다.</a:t>
            </a:r>
          </a:p>
        </p:txBody>
      </p:sp>
    </p:spTree>
  </p:cSld>
  <p:clrMapOvr>
    <a:masterClrMapping/>
  </p:clrMapOvr>
</p:sld>
</file>

<file path=ppt/slides/slide5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Identity Logging (Log Server)</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Log Server에 로깅 」</a:t>
            </a:r>
          </a:p>
        </p:txBody>
      </p:sp>
    </p:spTree>
  </p:cSld>
  <p:clrMapOvr>
    <a:masterClrMapping/>
  </p:clrMapOvr>
</p:sld>
</file>

<file path=ppt/slides/slide56.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09</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Identity Sharing과 PDP·PEP</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여러 게이트웨이가 있는 환경에서, 사용자가 게이트웨이마다 다시 인증하고 게이트웨이마다 AD를 조회하면 부하가 큽니다. Identity Sharing 은 한 게이트웨이가 취득한 신원을 다른 게이트웨이와 공유 해 이를 해결합니다. 그 두 축이 PDP와 PEP입니다.</a:t>
            </a:r>
          </a:p>
        </p:txBody>
      </p:sp>
    </p:spTree>
  </p:cSld>
  <p:clrMapOvr>
    <a:masterClrMapping/>
  </p:clrMapOvr>
</p:sld>
</file>

<file path=ppt/slides/slide5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PDP와 PEP</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PDP(Policy Decision Point) 는 지정된 신원 소스에서 신원을 얻어, 그룹 멤버십을 조회하고 Access Role을 계산해 다른 게이트웨이와 공유 합니다. PEP(Policy Enforcement Point) 는 그 신원을 받아 Rule Base에 적용해 정책을 집행 하고, 필요하면 사용자를 Captive Portal로 redirect합니다.
핵심 이점은 한 게이트웨이(PDP)만 그룹 조회·Access Role 계산을 하고, 나머지(PEP)는 공유받아 신원 소스와 User Directory 부하를 크게 줄인다는 것입니다. 지원 구성은 유연합니다 — 한 PDP가 여러 PEP에 공유, 한 PEP가 여러 PDP에서 수신, PDP·PEP가 다른 게이트웨이면 Smart-Pull, 같은 게이트웨이면 Push 방식을 씁니다.</a:t>
            </a:r>
          </a:p>
        </p:txBody>
      </p:sp>
    </p:spTree>
  </p:cSld>
  <p:clrMapOvr>
    <a:masterClrMapping/>
  </p:clrMapOvr>
</p:sld>
</file>

<file path=ppt/slides/slide5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PDP와 PEP</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**PDP(Policy Decision Point)** 는 지정된 신원 소스에서 신원을 얻어, 그룹 멤버십을 조회하고 Access Role을 계산해 다른 게이트웨이와 공유 」</a:t>
            </a:r>
          </a:p>
        </p:txBody>
      </p:sp>
    </p:spTree>
  </p:cSld>
  <p:clrMapOvr>
    <a:masterClrMapping/>
  </p:clrMapOvr>
</p:sld>
</file>

<file path=ppt/slides/slide5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구성과 공유 방식</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설정은 SmartConsole에서 게이트웨이 객체의 Identity Awareness &gt; Identity Sharing 에서 합니다 — 공유하는 쪽(PDP)은 "Share local identities with other gateways", 받는 쪽(PEP)은 "Get identities from other gateways" 를 켜고 PDP를 선택한 뒤 정책을 설치합니다.
Smart-Pull 은 PEP가 필요할 때만 PDP에서 신원을 당겨(pull) 옵니다. 대규모 환경에서 모든 PEP가 모든 신원을 가질 필요는 없으니(예: 소규모 지점), 공간을 아끼고 불필요한 전송을 피 합니다. 흐름은 신원 취득(PDP가 Class C 네트워크 단위로 PEP에 알림) → 서브넷 등록(PEP가 연결 발생 시 더 작은 서브넷에 등록) → 신원 전파(PDP가 등록된 PEP에 즉시 게시) 입니다. Push 는 PDP가 신원을 얻는 즉시 PEP에 게시 하며, 한 게이트웨이가 PDP·PEP 역할을 겸하면 Push만 지원 됩니다.</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Identity Source의 종류</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**Browser-Based Authentication**(Captive Portal·Transparent Kerberos로 웹 인증) 」</a:t>
            </a:r>
          </a:p>
        </p:txBody>
      </p:sp>
    </p:spTree>
  </p:cSld>
  <p:clrMapOvr>
    <a:masterClrMapping/>
  </p:clrMapOvr>
</p:sld>
</file>

<file path=ppt/slides/slide6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구성과 공유 방식</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공유하는 쪽(PDP)은 "Share local identities with other gateways" 」</a:t>
            </a:r>
          </a:p>
        </p:txBody>
      </p:sp>
    </p:spTree>
  </p:cSld>
  <p:clrMapOvr>
    <a:masterClrMapping/>
  </p:clrMapOvr>
</p:sld>
</file>

<file path=ppt/slides/slide6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Identity Conciliation — 신원 조정</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여러 소스에서 같은 IP에 대해 서로 다른 신원 이 들어오면 조정이 필요합니다. PDP의 Identity Conciliation(R80.40+)이 이를 처리합니다 — 활성 세션이 있는 IP에 새 신원 업데이트가 오면 Override(기존 삭제, 새 것 유지), Reject(새 것 거부, 기존 유지), Append(새 정보를 기존 세션에 추가) 중 하나를 택합니다. PEP 쪽에도 대응하는 Conciliation 동작이 있습니다.</a:t>
            </a:r>
          </a:p>
        </p:txBody>
      </p:sp>
    </p:spTree>
  </p:cSld>
  <p:clrMapOvr>
    <a:masterClrMapping/>
  </p:clrMapOvr>
</p:sld>
</file>

<file path=ppt/slides/slide6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Identity Conciliation — 신원 조정</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같은 IP에 대해 서로 다른 신원 」</a:t>
            </a:r>
          </a:p>
        </p:txBody>
      </p:sp>
    </p:spTree>
  </p:cSld>
  <p:clrMapOvr>
    <a:masterClrMapping/>
  </p:clrMapOvr>
</p:sld>
</file>

<file path=ppt/slides/slide6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모니터링</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정상 동작 시 PDP↔PEP 사이에 두 연결이 열립니다 — Identity connection(PDP→PEP, 포트 15105, 신원 정보) 과 Network connection(PEP→PDP, 포트 28581, 네트워크 정보) 입니다(Push 모드 PEP는 Identity만 수신). 클러스터면 VIP로 연결 하며 active 멤버만 incoming을 받습니다. 상태는 PDP에서 pdp connections pep, PEP에서 pep show pdp all 로 확인합니다(명령줄·참조).
여러 관리 도메인에 걸친 더 정교한 공유는 Identity Broker에서 다룹니다.</a:t>
            </a:r>
          </a:p>
        </p:txBody>
      </p:sp>
    </p:spTree>
  </p:cSld>
  <p:clrMapOvr>
    <a:masterClrMapping/>
  </p:clrMapOvr>
</p:sld>
</file>

<file path=ppt/slides/slide6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모니터링</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**Identity connection**(PDP→PEP, 포트 15105, 신원 정보) 」</a:t>
            </a:r>
          </a:p>
        </p:txBody>
      </p:sp>
    </p:spTree>
  </p:cSld>
  <p:clrMapOvr>
    <a:masterClrMapping/>
  </p:clrMapOvr>
</p:sld>
</file>

<file path=ppt/slides/slide6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10</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Identity Broker</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Identity Sharing이 PDP→PEP 공유라면, Identity Broker 는 PDP끼리 신원을 주고받는 더 큰 규모의 공유 방법입니다. 서로 다른 관리 도메인에 걸쳐서도 신원을 전파할 수 있습니다.</a:t>
            </a:r>
          </a:p>
        </p:txBody>
      </p:sp>
    </p:spTree>
  </p:cSld>
  <p:clrMapOvr>
    <a:masterClrMapping/>
  </p:clrMapOvr>
</p:sld>
</file>

<file path=ppt/slides/slide6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Identity Broker란</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Identity Broker 는 PDP Gateway 사이의 신원 공유 방법 입니다. 분산 환경에서 한 PDP가 받은 신원을 다른 PDP로 전파 해, 더 확장성 있고 견고한 계층·토폴로지를 만듭니다. PDP 인스턴스의 Web-API 기반 기능 으로, PDP 사이에 새 통신 채널을 더합니다.
동작은 이렇습니다 — 한 PDP가 신원 소스에서 신원을 배우고, 그룹 멤버십을 조회해 Access Role을 계산한 뒤, 다른 PDP들에 공유 합니다. 그러면 받는 PDP·신원 소스·User Directory의 부하가 줄 어듭니다. 무엇보다 서로 다른 Security Management Server(또는 Domain Management Server)가 관리하는 PDP 사이에서도 공유할 수 있다는 점이 핵심입니다.</a:t>
            </a:r>
          </a:p>
        </p:txBody>
      </p:sp>
    </p:spTree>
  </p:cSld>
  <p:clrMapOvr>
    <a:masterClrMapping/>
  </p:clrMapOvr>
</p:sld>
</file>

<file path=ppt/slides/slide6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Identity Broker란</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PDP Gateway 사이의 신원 공유 방법 」</a:t>
            </a:r>
          </a:p>
        </p:txBody>
      </p:sp>
    </p:spTree>
  </p:cSld>
  <p:clrMapOvr>
    <a:masterClrMapping/>
  </p:clrMapOvr>
</p:sld>
</file>

<file path=ppt/slides/slide6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Publisher와 Subscriber, 그리고 필터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Identity Broker의 두 역할은 Publisher(신원을 공유하는 게이트웨이) 와 Subscriber(신원을 받는 게이트웨이) 입니다.
기본적으로 받은 모든 신원을 공유 하지만, 필터 로 필요 없는 신원의 공유를 막 을 수 있습니다. 네트워크, 사용자/컴퓨터 이름, 도메인, 신원 소스, Access Role, distinguished name 으로 필터링 하거나, 로컬 세션만 공유(자기가 직접 취득한 세션만 전달하고, 다른 PDP에서 배운 세션은 전달하지 않음) 하도록 설정합니다.</a:t>
            </a:r>
          </a:p>
        </p:txBody>
      </p:sp>
    </p:spTree>
  </p:cSld>
  <p:clrMapOvr>
    <a:masterClrMapping/>
  </p:clrMapOvr>
</p:sld>
</file>

<file path=ppt/slides/slide69.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Publisher와 Subscriber, 그리고 필터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**Publisher**(신원을 공유하는 게이트웨이) 」</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PDP·PEP 아키텍처</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여러 게이트웨이가 신원을 공유하는 구조의 두 축이 PDP와 PEP입니다. PDP(Policy Decision Point) 는 신원 소스에서 신원을 얻어 그룹 멤버십을 조회하고 Access Role을 계산해 다른 게이트웨이와 공유 하고, PEP(Policy Enforcement Point) 는 그 신원을 받아 Rule Base에 적용해 정책을 집행 합니다(Identity Sharing과 PDP·PEP). 이렇게 한 게이트웨이만 조회하고 나머지는 공유받아 신원 소스·디렉터리 부하를 줄입니다.
신원을 더 정교하게 공유·중재하는 메커니즘으로 Identity Broker(게이트웨이 간 신원 중개)와 Identity Conciliation(여러 소스에서 온 신원을 조정)이 있습니다(Identity Broker).</a:t>
            </a:r>
          </a:p>
        </p:txBody>
      </p:sp>
    </p:spTree>
  </p:cSld>
  <p:clrMapOvr>
    <a:masterClrMapping/>
  </p:clrMapOvr>
</p:sld>
</file>

<file path=ppt/slides/slide7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11</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연동 인증 — AD Proxy·SAML·Azure AD</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신원을 외부 디렉터리·클라우드 ID 공급자와 연동 해 인증·인가하는 방법들을 모았습니다. AD 환경 연동(AD Proxy)과 클라우드 연동(SAML·Azure AD), 그리고 도메인 구조 관련 설정이 핵심입니다.</a:t>
            </a:r>
          </a:p>
        </p:txBody>
      </p:sp>
    </p:spTree>
  </p:cSld>
  <p:clrMapOvr>
    <a:masterClrMapping/>
  </p:clrMapOvr>
</p:sld>
</file>

<file path=ppt/slides/slide7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AD 환경 연동</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Identity Awareness Gateway를 Active Directory Proxy로 구성하면, 게이트웨이가 AD에 대한 프록시 역할 을 합니다. 다만 제약이 있습니다 — Microsoft AD에서만 동작, Access Role 객체의 user picker만 지원(다른 설정은 미지원), R80.20 이상 Gaia, VSX에서는 VS0와 같은 도메인의 Virtual System만 지원합니다.
도메인 구조 관련 설정도 있습니다. Domain Forest(서브도메인) 구성 으로 포레스트 전체를 다루고, Nested Groups(중첩 그룹) 지원 으로 그룹 안의 그룹까지 멤버십을 계산하며, Non-English Language 지원 으로 비영어 환경의 사용자·그룹 이름을 처리합니다.</a:t>
            </a:r>
          </a:p>
        </p:txBody>
      </p:sp>
    </p:spTree>
  </p:cSld>
  <p:clrMapOvr>
    <a:masterClrMapping/>
  </p:clrMapOvr>
</p:sld>
</file>

<file path=ppt/slides/slide7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AD 환경 연동</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게이트웨이가 AD에 대한 프록시 역할 」</a:t>
            </a:r>
          </a:p>
        </p:txBody>
      </p:sp>
    </p:spTree>
  </p:cSld>
  <p:clrMapOvr>
    <a:masterClrMapping/>
  </p:clrMapOvr>
</p:sld>
</file>

<file path=ppt/slides/slide7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SAML 연동</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SAML Identity Provider 로 표준 SAML 프로토콜을 통해 외부 ID 공급자(IdP)와 연동 합니다. 사용자는 조직의 IdP에서 인증 하고, 게이트웨이는 그 결과를 받아 신원을 적용합니다. 클라우드·온프레미스를 아우르는 현대적 SSO 인증 의 토대입니다.</a:t>
            </a:r>
          </a:p>
        </p:txBody>
      </p:sp>
    </p:spTree>
  </p:cSld>
  <p:clrMapOvr>
    <a:masterClrMapping/>
  </p:clrMapOvr>
</p:sld>
</file>

<file path=ppt/slides/slide7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SAML 연동</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표준 SAML 프로토콜을 통해 외부 ID 공급자(IdP)와 연동 」</a:t>
            </a:r>
          </a:p>
        </p:txBody>
      </p:sp>
    </p:spTree>
  </p:cSld>
  <p:clrMapOvr>
    <a:masterClrMapping/>
  </p:clrMapOvr>
</p:sld>
</file>

<file path=ppt/slides/slide7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Azure AD로 인가</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Azure AD(Azure Active Directory) 는 Microsoft 클라우드 기반 신원·접근 관리 서비스 입니다. SAML로 사용자 인증을 하고, Azure AD 엔티티(그룹 등)로 회사 자원 접근을 제어 합니다(인가).
정리하면, 온프레미스 AD는 AD Query·AD Proxy로, 클라우드 ID는 SAML·Azure AD로 연동해, 어떤 신원 인프라든 Identity Awareness에 끌어와 접근을 통제할 수 있습니다. 인증 방식의 세부(Kerberos·2FA·인증서)는 고급 브라우저 인증에서 다룹니다.</a:t>
            </a:r>
          </a:p>
        </p:txBody>
      </p:sp>
    </p:spTree>
  </p:cSld>
  <p:clrMapOvr>
    <a:masterClrMapping/>
  </p:clrMapOvr>
</p:sld>
</file>

<file path=ppt/slides/slide76.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Azure AD로 인가</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Microsoft 클라우드 기반 신원·접근 관리 서비스 」</a:t>
            </a:r>
          </a:p>
        </p:txBody>
      </p:sp>
    </p:spTree>
  </p:cSld>
  <p:clrMapOvr>
    <a:masterClrMapping/>
  </p:clrMapOvr>
</p:sld>
</file>

<file path=ppt/slides/slide7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12</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고급 환경 설정</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기본 구성을 넘어 Identity Awareness를 테스트하고, 다양한 배포 시나리오에 맞추고, 신원 공유를 최적화 하는 고급 설정을 모았습니다.</a:t>
            </a:r>
          </a:p>
        </p:txBody>
      </p:sp>
    </p:spTree>
  </p:cSld>
  <p:clrMapOvr>
    <a:masterClrMapping/>
  </p:clrMapOvr>
</p:sld>
</file>

<file path=ppt/slides/slide7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테스트와 시나리오</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테스트 환경 구성(Configuring a Test Environment) 으로 운영에 영향 없이 Identity Awareness를 검증 할 수 있고, Testing Identity Agents 로 엔드포인트 에이전트가 제대로 신원을 보내는지 확인합니다.
Configuration Scenarios 는 실제 배포 형태별 구성 예 를 다룹니다. Identity Sharing의 PDP·PEP 구조가 환경마다 어떻게 배치되는지 — 단일 게이트웨이, 분산, 클러스터 등 — 시나리오로 보여 줍니다.</a:t>
            </a:r>
          </a:p>
        </p:txBody>
      </p:sp>
    </p:spTree>
  </p:cSld>
  <p:clrMapOvr>
    <a:masterClrMapping/>
  </p:clrMapOvr>
</p:sld>
</file>

<file path=ppt/slides/slide79.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테스트와 시나리오</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운영에 영향 없이 Identity Awareness를 검증 」</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PDP·PEP 아키텍처</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**PDP(Policy Decision Point)** 는 신원 소스에서 신원을 얻어 그룹 멤버십을 조회하고 Access Role을 계산해 다른 게이트웨이와 공유 」</a:t>
            </a:r>
          </a:p>
        </p:txBody>
      </p:sp>
    </p:spTree>
  </p:cSld>
  <p:clrMapOvr>
    <a:masterClrMapping/>
  </p:clrMapOvr>
</p:sld>
</file>

<file path=ppt/slides/slide8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Identity Cache Mode</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Identity Cache Mode 는 신원 공유 프로토콜에서 신원을 캐시하는 방식 입니다. PDP·PEP가 신원을 어떻게 저장·갱신할지 를 조정해, 대규모 환경에서 조회 부하를 줄이고 응답을 빠르게 합니다. Smart-Pull·Push 공유 방식과 맞물려, 환경 규모에 맞는 캐시 전략을 고릅니다.
정리하면, 이 장은 Identity Awareness를 안전하게 검증하고(테스트 환경·에이전트 테스트), 배포 형태에 맞추고(시나리오), 신원 공유를 최적화(Cache Mode) 하는 고급 손질입니다. 세부 절차는 분량이 커서 원문 해당 절을 참고하세요.</a:t>
            </a:r>
          </a:p>
        </p:txBody>
      </p:sp>
    </p:spTree>
  </p:cSld>
  <p:clrMapOvr>
    <a:masterClrMapping/>
  </p:clrMapOvr>
</p:sld>
</file>

<file path=ppt/slides/slide8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Identity Cache Mode</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신원 공유 프로토콜에서 신원을 캐시하는 방식 」</a:t>
            </a:r>
          </a:p>
        </p:txBody>
      </p:sp>
    </p:spTree>
  </p:cSld>
  <p:clrMapOvr>
    <a:masterClrMapping/>
  </p:clrMapOvr>
</p:sld>
</file>

<file path=ppt/slides/slide8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13</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고급 브라우저 인증</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Browser-Based Authentication을 더 다듬는 고급 설정들 — 포털 문구·언어, 서버 인증서, Transparent Kerberos, 2단계 인증 — 을 모았습니다.</a:t>
            </a:r>
          </a:p>
        </p:txBody>
      </p:sp>
    </p:spTree>
  </p:cSld>
  <p:clrMapOvr>
    <a:masterClrMapping/>
  </p:clrMapOvr>
</p:sld>
</file>

<file path=ppt/slides/slide8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포털 문구와 언어</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Captive Portal의 표시 문구(Text Strings)를 맞춤화 하고, 새 언어(Adding a New Language)를 추가 해 다국어 환경의 사용자에게 맞출 수 있습니다. Non-English 지원과 함께, 포털을 조직·지역에 맞게 현지화 합니다.</a:t>
            </a:r>
          </a:p>
        </p:txBody>
      </p:sp>
    </p:spTree>
  </p:cSld>
  <p:clrMapOvr>
    <a:masterClrMapping/>
  </p:clrMapOvr>
</p:sld>
</file>

<file path=ppt/slides/slide8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포털 문구와 언어</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표시 문구(Text Strings)를 맞춤화 」</a:t>
            </a:r>
          </a:p>
        </p:txBody>
      </p:sp>
    </p:spTree>
  </p:cSld>
  <p:clrMapOvr>
    <a:masterClrMapping/>
  </p:clrMapOvr>
</p:sld>
</file>

<file path=ppt/slides/slide8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서버 인증서</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포털은 HTTPS로 동작하므로 서버 인증서 가 필요합니다. 기본은 Check Point 내부 인증 기관(ICA)의 인증서를 쓰는데, 브라우저가 신뢰하지 않으면 경고가 뜨 므로 공인 외부 기관 인증서를 설치 하면 경고를 막습니다. 사용자가 보는 인증서는 실제 접속에 쓴 IP 주소 에 따라 달라지며(SmartConsole에 설정한 포털 IP만이 아님), 브라우저 주소창의 자물쇠 아이콘이나 SmartConsole의 Certificate 섹션에서 확인합니다.</a:t>
            </a:r>
          </a:p>
        </p:txBody>
      </p:sp>
    </p:spTree>
  </p:cSld>
  <p:clrMapOvr>
    <a:masterClrMapping/>
  </p:clrMapOvr>
</p:sld>
</file>

<file path=ppt/slides/slide86.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서버 인증서</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HTTPS로 동작하므로 서버 인증서 」</a:t>
            </a:r>
          </a:p>
        </p:txBody>
      </p:sp>
    </p:spTree>
  </p:cSld>
  <p:clrMapOvr>
    <a:masterClrMapping/>
  </p:clrMapOvr>
</p:sld>
</file>

<file path=ppt/slides/slide8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Transparent Kerberos 인증</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Transparent Kerberos Authentication 은 AD에 이미 로그인한 사용자를 자격 증명 재입력 없이 투명하게 SSO 인증 합니다(Browser-Based Authentication). 실패하면 Captive Portal로 redirect됩니다. 브라우저 설정이 필요할 수 있는데, 예를 들어 Firefox는 기본적으로 Negotiate 인증이 꺼져 있어, about:config 에서 network.negotiate-auth.trusted-uris 에 Captive Portal 게이트웨이의 DNS 이름 을 넣어야 동작합니다.</a:t>
            </a:r>
          </a:p>
        </p:txBody>
      </p:sp>
    </p:spTree>
  </p:cSld>
  <p:clrMapOvr>
    <a:masterClrMapping/>
  </p:clrMapOvr>
</p:sld>
</file>

<file path=ppt/slides/slide8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Transparent Kerberos 인증</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AD에 이미 로그인한 사용자를 자격 증명 재입력 없이 투명하게 SSO 인증 」</a:t>
            </a:r>
          </a:p>
        </p:txBody>
      </p:sp>
    </p:spTree>
  </p:cSld>
  <p:clrMapOvr>
    <a:masterClrMapping/>
  </p:clrMapOvr>
</p:sld>
</file>

<file path=ppt/slides/slide8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2단계 인증(Two Factor Authentication)</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Captive Portal은 웹 인터페이스로 손쉽게 사용자를 인증 하는데, 여기에 2FA(Two Factor Authentication) 를 더해 보안을 강화할 수 있습니다. 사용자가 보호 자원에 접근하려 하면 브라우저에서 자격 증명을 입력 하고, 추가 인증 요소로 한 겹 더 확인합니다.
정리하면, 이 장은 Captive Portal을 현지화(문구·언어)하고, 신뢰받는 인증서로 경고를 없애고, Kerberos SSO로 매끄럽게 만들고, 2FA로 강화 하는 마무리 손질입니다.</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인증·연동 용어</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웹 인증에는 Captive Portal(미식별 사용자가 로그인하는 웹 포털)과 Transparent Kerberos Authentication(AD에 이미 로그인한 사용자를 투명하게 SSO 인증)이 쓰입니다(고급 브라우저 인증). 클라우드 연동에는 SAML(표준 인증 프로토콜)·Azure AD(Microsoft 클라우드 신원 서비스)가, AD 환경에는 AD Proxy 가 쓰입니다(연동 인증).
운영에 쓰는 주요 CLI 도구로는 adlog(AD Query 로그), pdp(PDP 프로세스 제어·모니터링), pep(PEP 프로세스), test_ad_connectivity(AD 연결 테스트) 가 있습니다(명령줄·참조).</a:t>
            </a:r>
          </a:p>
        </p:txBody>
      </p:sp>
    </p:spTree>
  </p:cSld>
  <p:clrMapOvr>
    <a:masterClrMapping/>
  </p:clrMapOvr>
</p:sld>
</file>

<file path=ppt/slides/slide9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2단계 인증(Two Factor Authentication)</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웹 인터페이스로 손쉽게 사용자를 인증 」</a:t>
            </a:r>
          </a:p>
        </p:txBody>
      </p:sp>
    </p:spTree>
  </p:cSld>
  <p:clrMapOvr>
    <a:masterClrMapping/>
  </p:clrMapOvr>
</p:sld>
</file>

<file path=ppt/slides/slide9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14</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명령줄·참조</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Identity Awareness를 명령줄로 제어·진단 하는 도구들과 참조 자료를 모았습니다. 방대한 명령 사전은 전용 문서로 넘기고, 여기서는 무엇이 있고 언제 쓰는지 를 짚습니다.</a:t>
            </a:r>
          </a:p>
        </p:txBody>
      </p:sp>
    </p:spTree>
  </p:cSld>
  <p:clrMapOvr>
    <a:masterClrMapping/>
  </p:clrMapOvr>
</p:sld>
</file>

<file path=ppt/slides/slide9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주요 CLI 도구</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신원 취득·공유를 다루는 핵심 명령들입니다.
adlog 와 adlogconfig 는 AD Query 관련 로그·설정 을 다룹니다 — AD에서 신원이 제대로 들어오는지 확인하고 설정을 조정합니다. test_ad_connectivity 는 AD 컨트롤러와의 연결을 테스트 해, 신원이 안 잡힐 때 연결 문제인지 이벤트 로그 문제인지 를 가립니다.</a:t>
            </a:r>
          </a:p>
        </p:txBody>
      </p:sp>
    </p:spTree>
  </p:cSld>
  <p:clrMapOvr>
    <a:masterClrMapping/>
  </p:clrMapOvr>
</p:sld>
</file>

<file path=ppt/slides/slide93.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주요 CLI 도구</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[AD Query](06_Source-AD-Query.html) 관련 로그·설정 」</a:t>
            </a:r>
          </a:p>
        </p:txBody>
      </p:sp>
    </p:spTree>
  </p:cSld>
  <p:clrMapOvr>
    <a:masterClrMapping/>
  </p:clrMapOvr>
</p:sld>
</file>

<file path=ppt/slides/slide9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그 밖의 참조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원문 끝에는 다른 가이드와 마찬가지로 Working with Kernel Parameters·Kernel Debug 가 있는데, 이는 Security Gateway 가이드의 명령줄·커널 참조와 같은 공통 주제이니 그쪽을 참고하세요. 또 Appendix: Regular Expressions 는 신원 매칭 등에서 패턴을 쓸 때의 정규표현식 문법으로, QoS 가이드의 정규표현식 부록과 같은 Check Point 표준을 따릅니다.
정리하면, 일상 운영은 SmartConsole로 하되 AD 연동 진단은 adlog·test_ad_connectivity, 신원 공유 점검은 pdp·pep 로 내려가며, 그 전체 구문은 R82 CLI Reference Guide 가 담당합니다.</a:t>
            </a:r>
          </a:p>
        </p:txBody>
      </p:sp>
    </p:spTree>
  </p:cSld>
  <p:clrMapOvr>
    <a:masterClrMapping/>
  </p:clrMapOvr>
</p:sld>
</file>

<file path=ppt/slides/slide9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그 밖의 참조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**Working with Kernel Parameters**·**Kernel Debug** 」</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